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sldIdLst>
    <p:sldId id="257" r:id="rId5"/>
    <p:sldId id="258" r:id="rId6"/>
    <p:sldId id="259" r:id="rId7"/>
    <p:sldId id="320" r:id="rId8"/>
    <p:sldId id="34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4BA614-93CA-5B27-E07E-40B78773E4FE}" name="Evans, Joe D" initials="ED" userId="S::josevans@nebraskamed.com::c0dc04c2-49f1-464c-aa96-6f8ae725e0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C6F59-4406-40C5-B9C8-2DB7C6D57A3B}" v="3" dt="2024-03-25T14:51:56.148"/>
    <p1510:client id="{E04E7C41-F796-0F47-2131-081B4EA226D9}" v="2" dt="2024-03-25T14:50:28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499A-0C2D-4A38-9527-D0E34BC376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769F-929B-4842-BE7F-9356EDD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*updated in Jan. 2024</a:t>
            </a:r>
          </a:p>
          <a:p>
            <a:endParaRPr lang="en-US"/>
          </a:p>
          <a:p>
            <a:r>
              <a:rPr lang="en-US" dirty="0">
                <a:latin typeface="Calibri"/>
                <a:ea typeface="Calibri"/>
                <a:cs typeface="Calibri"/>
              </a:rPr>
              <a:t>*Discharges does not include </a:t>
            </a:r>
            <a:r>
              <a:rPr lang="en-US" dirty="0" err="1">
                <a:latin typeface="Calibri"/>
                <a:ea typeface="Calibri"/>
                <a:cs typeface="Calibri"/>
              </a:rPr>
              <a:t>outpatent</a:t>
            </a:r>
            <a:r>
              <a:rPr lang="en-US" dirty="0">
                <a:latin typeface="Calibri"/>
                <a:ea typeface="Calibri"/>
                <a:cs typeface="Calibri"/>
              </a:rPr>
              <a:t> observation as it did in years past. This is to sync data with numbers Finance reports.</a:t>
            </a:r>
            <a:endParaRPr lang="en-US" dirty="0">
              <a:effectLst/>
              <a:latin typeface="Calibri"/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3AD94-11C3-4FD5-9F80-4FB08EDCC4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08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and Paul</a:t>
            </a:r>
            <a:r>
              <a:rPr lang="en-US" baseline="0" dirty="0"/>
              <a:t> </a:t>
            </a:r>
            <a:r>
              <a:rPr lang="en-US" dirty="0"/>
              <a:t>updated</a:t>
            </a:r>
            <a:r>
              <a:rPr lang="en-US" baseline="0" dirty="0"/>
              <a:t> </a:t>
            </a:r>
            <a:r>
              <a:rPr lang="en-US" dirty="0"/>
              <a:t>Jan 2024</a:t>
            </a:r>
          </a:p>
          <a:p>
            <a:r>
              <a:rPr lang="en-US" dirty="0">
                <a:ea typeface="Calibri"/>
                <a:cs typeface="Calibri"/>
              </a:rPr>
              <a:t>*US News, Newsweek and Forbes have been updated for CY23</a:t>
            </a:r>
            <a:endParaRPr lang="en-US" b="0" dirty="0"/>
          </a:p>
          <a:p>
            <a:r>
              <a:rPr lang="en-US" b="0" dirty="0"/>
              <a:t>US News best hospital in Nebraska- since 2011</a:t>
            </a:r>
            <a:endParaRPr lang="en-US" b="0" dirty="0">
              <a:ea typeface="Calibri"/>
              <a:cs typeface="Calibri"/>
            </a:endParaRPr>
          </a:p>
          <a:p>
            <a:r>
              <a:rPr lang="en-US" b="0" dirty="0"/>
              <a:t>Forbes Best in State – since 2019</a:t>
            </a:r>
            <a:endParaRPr lang="en-US" b="0" dirty="0">
              <a:ea typeface="Calibri"/>
              <a:cs typeface="Calibri"/>
            </a:endParaRPr>
          </a:p>
          <a:p>
            <a:r>
              <a:rPr lang="en-US" b="0" dirty="0"/>
              <a:t>Newsweek – since 2021</a:t>
            </a:r>
            <a:endParaRPr lang="en-US" b="0" dirty="0">
              <a:ea typeface="Calibri"/>
              <a:cs typeface="Calibri"/>
            </a:endParaRPr>
          </a:p>
          <a:p>
            <a:r>
              <a:rPr lang="en-US" b="0" dirty="0"/>
              <a:t>Patient safety excellence awards from Healthgrades 2022</a:t>
            </a:r>
            <a:endParaRPr lang="en-US" b="0" dirty="0">
              <a:ea typeface="Calibri"/>
              <a:cs typeface="Calibri"/>
            </a:endParaRPr>
          </a:p>
          <a:p>
            <a:r>
              <a:rPr lang="en-US" b="0" dirty="0"/>
              <a:t>2022 was 15 years for National Safety Council</a:t>
            </a:r>
            <a:endParaRPr lang="en-US" b="0" dirty="0">
              <a:ea typeface="Calibri"/>
              <a:cs typeface="Calibri"/>
            </a:endParaRPr>
          </a:p>
          <a:p>
            <a:r>
              <a:rPr lang="en-US" b="0" dirty="0"/>
              <a:t>No 2021 or 2022 Becker’s 100 great hospital awards held, was last awarded in </a:t>
            </a:r>
            <a:r>
              <a:rPr lang="en-US" dirty="0"/>
              <a:t>2019</a:t>
            </a:r>
            <a:endParaRPr lang="en-US" b="0" dirty="0">
              <a:ea typeface="Calibri"/>
              <a:cs typeface="Calibri"/>
            </a:endParaRPr>
          </a:p>
          <a:p>
            <a:r>
              <a:rPr lang="en-US" b="0" dirty="0"/>
              <a:t>2021 was 13 years for NRC Consumer Loyalty award (formerly called consumer choice award)</a:t>
            </a:r>
            <a:endParaRPr lang="en-US" b="0" dirty="0">
              <a:ea typeface="Calibri"/>
              <a:cs typeface="Calibri"/>
            </a:endParaRPr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AD94-11C3-4FD5-9F80-4FB08EDCC4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Updated Jan 2024 with input from UNMC.edu, strategic comms, and James Gieger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C4EB-05A0-4BCD-B7F1-1762780E09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AD94-11C3-4FD5-9F80-4FB08EDCC4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1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bkg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C3CD7B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400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71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80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15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6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ing_bkg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losing_bk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0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7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989EA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9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AF6C-70A0-4987-A6CB-1F5057FFE93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21741-E6D1-48C4-A7CD-D1D7915BAB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5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9" y="395836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900"/>
            </a:lvl1pPr>
            <a:lvl2pPr>
              <a:lnSpc>
                <a:spcPct val="90000"/>
              </a:lnSpc>
              <a:defRPr sz="9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900"/>
            </a:lvl3pPr>
            <a:lvl4pPr>
              <a:lnSpc>
                <a:spcPct val="90000"/>
              </a:lnSpc>
              <a:defRPr sz="900"/>
            </a:lvl4pPr>
            <a:lvl5pPr>
              <a:lnSpc>
                <a:spcPct val="9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40" y="5936348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8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9" y="5936348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8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6669" y="353962"/>
            <a:ext cx="7606427" cy="566095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8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6677" y="353979"/>
            <a:ext cx="7606427" cy="566095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23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bkg_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49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808443" y="644243"/>
            <a:ext cx="8333954" cy="580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Nebraska Medicine</a:t>
            </a:r>
            <a:endParaRPr lang="en-US" dirty="0">
              <a:ea typeface="+mn-ea"/>
            </a:endParaRP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$</a:t>
            </a:r>
            <a:r>
              <a:rPr lang="en-US" dirty="0"/>
              <a:t>2.3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billion academic health system</a:t>
            </a:r>
            <a:r>
              <a:rPr lang="en-US" dirty="0"/>
              <a:t> </a:t>
            </a:r>
          </a:p>
          <a:p>
            <a:pPr marL="342265" marR="0" lvl="0" indent="-342265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9,600 employees and more than 1,400 affiliated physicians</a:t>
            </a:r>
            <a:endParaRPr lang="en-US" dirty="0"/>
          </a:p>
          <a:p>
            <a:pPr marL="342265" marR="0" lvl="0" indent="-342265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Primary clinical partner of University of Nebraska Medical Center</a:t>
            </a:r>
            <a:r>
              <a:rPr lang="en-US" dirty="0"/>
              <a:t> 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Two hospitals, </a:t>
            </a:r>
            <a:r>
              <a:rPr lang="en-US" dirty="0"/>
              <a:t>anchored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by tertiary/quaternary academic medical </a:t>
            </a:r>
            <a:r>
              <a:rPr lang="en-US" dirty="0"/>
              <a:t>center</a:t>
            </a: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US" dirty="0"/>
              <a:t>More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than 70 specialty and primary care clinics, </a:t>
            </a:r>
            <a:r>
              <a:rPr lang="en-US" dirty="0"/>
              <a:t>with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50 specialties and subspecialties</a:t>
            </a:r>
            <a:r>
              <a:rPr lang="en-US" dirty="0"/>
              <a:t> </a:t>
            </a: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US" dirty="0"/>
              <a:t>809 licensed inpatient beds in Omaha and Bellevue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Nebraska Medical Center: 718 licensed beds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Bellevue Medical Center: 91 licensed beds</a:t>
            </a: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dirty="0"/>
              <a:t>In 2023: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30,761 discharges </a:t>
            </a:r>
            <a:endParaRPr lang="en-US" dirty="0">
              <a:highlight>
                <a:srgbClr val="FFFF00"/>
              </a:highlight>
            </a:endParaRP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908,000 in-person primary and specialty patient visits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102,000 telehealth visits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94,100 emergency department visits</a:t>
            </a: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1500" dirty="0"/>
              <a:t>Planning underway for Project Health, including a state-of the art academic medical center </a:t>
            </a: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29555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About 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0" r="195"/>
          <a:stretch/>
        </p:blipFill>
        <p:spPr>
          <a:xfrm>
            <a:off x="2056176" y="4867564"/>
            <a:ext cx="5021841" cy="17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658916" y="740814"/>
            <a:ext cx="8485084" cy="580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accent1"/>
                </a:solidFill>
              </a:rPr>
              <a:t>Services and Awards:</a:t>
            </a:r>
            <a:endParaRPr lang="en-US" sz="200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International reputation in oncology, solid organ and bone marrow transplant and biocontainment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Regional leader in cardiovascular and neurosciences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American College of Surgeons (ACS) verified Level 1 trauma center admitting both pediatric and adult patients 24/7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Named Best Hospital in Nebraska for 12 consecutive years by U.S. News &amp; World Report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Nebraska Medical Center named as one of the 100 Best Hospitals in America for seven consecutive years by Becker’s Hospital Review 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Nebraska Medical Center named one of the nation's best hospitals by Newsweek for the past three years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Nebraska Medical Center named one of the nation's "Top Maternity Hospitals" by Newsweek  for two straight years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National Consumer Loyalty Award winner from NRC Health for 14 consecutive years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Named Forbes Best-in-State Employer for five consecutive years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Magnet Recognition from the American Nurses Credentialing Center since 2008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Both medical centers received Patient Safety Excellence Award from Healthgrades in 2022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Nebraska’s Safest Companies award from The National Safety Council for 15 years running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HIMMS Analytics Stage 7 designation for inpatient and outpatient primary care, which is the highest certification for electronic medical record adoption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n-US" sz="15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29555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/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194268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/>
          <p:cNvSpPr txBox="1">
            <a:spLocks/>
          </p:cNvSpPr>
          <p:nvPr/>
        </p:nvSpPr>
        <p:spPr>
          <a:xfrm>
            <a:off x="658916" y="740814"/>
            <a:ext cx="8485084" cy="580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accent1"/>
              </a:solidFill>
            </a:endParaRPr>
          </a:p>
          <a:p>
            <a:endParaRPr lang="en-US" sz="900">
              <a:solidFill>
                <a:schemeClr val="accent1"/>
              </a:solidFill>
            </a:endParaRPr>
          </a:p>
          <a:p>
            <a:endParaRPr lang="en-US" sz="90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Six colleges and two institutes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4,555 students and 6,304 employees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$970 million operating budget and $250.5 million in sponsored awards, including $173.4 million in research grants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Together, UNMC and Nebraska Medicine have an annual impact of $5.9 billion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Nearly half of Nebraska’s physicians, dental professionals, pharmacists, bachelor-prepared nurses and allied health professionals graduated from UNMC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The Dr. Edwin G. &amp; Dorothy Balbach Davis Global Center opened in 2020 and houses the National Quarantine Unit and the </a:t>
            </a:r>
            <a:r>
              <a:rPr lang="en-US" sz="1500" dirty="0" err="1"/>
              <a:t>iEXCEL</a:t>
            </a:r>
            <a:r>
              <a:rPr lang="en-US" sz="1500" dirty="0"/>
              <a:t> clinical simulation program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n-US" sz="15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558572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/>
              <a:t>Our Partnership with the </a:t>
            </a:r>
          </a:p>
          <a:p>
            <a:pPr algn="ctr"/>
            <a:r>
              <a:rPr lang="en-US" sz="3200"/>
              <a:t>University of Nebraska Medical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585" y="580434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i="1">
                <a:latin typeface="Arial" panose="020B0604020202020204" pitchFamily="34" charset="0"/>
                <a:cs typeface="Arial" panose="020B0604020202020204" pitchFamily="34" charset="0"/>
              </a:rPr>
              <a:t>The Dr. Edwin G. &amp; Dorothy </a:t>
            </a:r>
            <a:r>
              <a:rPr lang="en-US" sz="1100" i="1" err="1">
                <a:latin typeface="Arial" panose="020B0604020202020204" pitchFamily="34" charset="0"/>
                <a:cs typeface="Arial" panose="020B0604020202020204" pitchFamily="34" charset="0"/>
              </a:rPr>
              <a:t>Balbach</a:t>
            </a:r>
            <a:r>
              <a:rPr lang="en-US" sz="1100" i="1">
                <a:latin typeface="Arial" panose="020B0604020202020204" pitchFamily="34" charset="0"/>
                <a:cs typeface="Arial" panose="020B0604020202020204" pitchFamily="34" charset="0"/>
              </a:rPr>
              <a:t> Davis Global Center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1898" y="3629475"/>
            <a:ext cx="4446788" cy="3093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/>
                <a:cs typeface="Arial"/>
              </a:rPr>
              <a:t>2023 U.S. News &amp; World Report Rankings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Best Medical Schools: Primary Care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Best Medical Schools: Research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Best Nursing Schools: Doctor of Nursing Practice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Biological Sciences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Biostatistics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Pharmacy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Physical Therapy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Physician Assistant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Public Health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53C344-3E65-4EBA-AB92-BECEE5D0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70" y="3750781"/>
            <a:ext cx="3634830" cy="20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FCBA278-F192-4138-B7B2-CEC70AEE5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75" b="14548"/>
          <a:stretch/>
        </p:blipFill>
        <p:spPr>
          <a:xfrm>
            <a:off x="1611676" y="230073"/>
            <a:ext cx="6544149" cy="6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A2E3AFDF-611E-CD67-D34E-28FED3632A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0273A-352E-3CEB-2B80-6A213FBE1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64" y="0"/>
            <a:ext cx="7968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05168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CAF8FA3DFF954E9454EEB856B16B17" ma:contentTypeVersion="31" ma:contentTypeDescription="Create a new document." ma:contentTypeScope="" ma:versionID="6ed655dbea55e7b2ba29a4046183b5e8">
  <xsd:schema xmlns:xsd="http://www.w3.org/2001/XMLSchema" xmlns:xs="http://www.w3.org/2001/XMLSchema" xmlns:p="http://schemas.microsoft.com/office/2006/metadata/properties" xmlns:ns2="8adbdb8a-18f4-4363-96a6-c9bea51512e4" xmlns:ns3="3af7b607-6fdc-4fff-b240-9e0c29dd49e8" targetNamespace="http://schemas.microsoft.com/office/2006/metadata/properties" ma:root="true" ma:fieldsID="31489c9107fedfd34428bb7a38e2019d" ns2:_="" ns3:_="">
    <xsd:import namespace="8adbdb8a-18f4-4363-96a6-c9bea51512e4"/>
    <xsd:import namespace="3af7b607-6fdc-4fff-b240-9e0c29dd49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aunchDate" minOccurs="0"/>
                <xsd:element ref="ns2:Component" minOccurs="0"/>
                <xsd:element ref="ns2:MediaLengthInSeconds" minOccurs="0"/>
                <xsd:element ref="ns2:Meeting_x0020_notes" minOccurs="0"/>
                <xsd:element ref="ns2:Tag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bdb8a-18f4-4363-96a6-c9bea5151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aunchDate" ma:index="20" nillable="true" ma:displayName="Launch Date" ma:format="Dropdown" ma:internalName="LaunchDate">
      <xsd:simpleType>
        <xsd:restriction base="dms:Text">
          <xsd:maxLength value="255"/>
        </xsd:restriction>
      </xsd:simpleType>
    </xsd:element>
    <xsd:element name="Component" ma:index="21" nillable="true" ma:displayName="Component" ma:format="Dropdown" ma:internalName="Component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eting_x0020_notes" ma:index="23" nillable="true" ma:displayName="Meeting notes" ma:default="1" ma:internalName="Meeting_x0020_notes">
      <xsd:simpleType>
        <xsd:restriction base="dms:Boolean"/>
      </xsd:simpleType>
    </xsd:element>
    <xsd:element name="Tags" ma:index="24" nillable="true" ma:displayName="Tags" ma:format="Dropdown" ma:internalName="Tags">
      <xsd:simpleType>
        <xsd:union memberTypes="dms:Text">
          <xsd:simpleType>
            <xsd:restriction base="dms:Choice">
              <xsd:enumeration value="SEO"/>
              <xsd:enumeration value="Choice 2"/>
              <xsd:enumeration value="Choice 3"/>
            </xsd:restriction>
          </xsd:simpleType>
        </xsd:un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7b607-6fdc-4fff-b240-9e0c29dd49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3f20226-2186-45a7-966a-d00638f8acd9}" ma:internalName="TaxCatchAll" ma:showField="CatchAllData" ma:web="3af7b607-6fdc-4fff-b240-9e0c29dd49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onent xmlns="8adbdb8a-18f4-4363-96a6-c9bea51512e4" xsi:nil="true"/>
    <LaunchDate xmlns="8adbdb8a-18f4-4363-96a6-c9bea51512e4" xsi:nil="true"/>
    <SharedWithUsers xmlns="3af7b607-6fdc-4fff-b240-9e0c29dd49e8">
      <UserInfo>
        <DisplayName>Baltes, Paul A</DisplayName>
        <AccountId>96</AccountId>
        <AccountType/>
      </UserInfo>
      <UserInfo>
        <DisplayName>Straub, Dawn A</DisplayName>
        <AccountId>799</AccountId>
        <AccountType/>
      </UserInfo>
      <UserInfo>
        <DisplayName>Rogers, Sabrina</DisplayName>
        <AccountId>5239</AccountId>
        <AccountType/>
      </UserInfo>
      <UserInfo>
        <DisplayName>Joekel, Tiffany</DisplayName>
        <AccountId>5588</AccountId>
        <AccountType/>
      </UserInfo>
      <UserInfo>
        <DisplayName>Adcock, Stacie R</DisplayName>
        <AccountId>697</AccountId>
        <AccountType/>
      </UserInfo>
      <UserInfo>
        <DisplayName>Augustine, Sheila A</DisplayName>
        <AccountId>1469</AccountId>
        <AccountType/>
      </UserInfo>
      <UserInfo>
        <DisplayName>Wilson, Taylor</DisplayName>
        <AccountId>38</AccountId>
        <AccountType/>
      </UserInfo>
      <UserInfo>
        <DisplayName>Thomas, Kayla L</DisplayName>
        <AccountId>220</AccountId>
        <AccountType/>
      </UserInfo>
      <UserInfo>
        <DisplayName>Chester, Dan</DisplayName>
        <AccountId>7831</AccountId>
        <AccountType/>
      </UserInfo>
      <UserInfo>
        <DisplayName>Skiermont, Kyle F</DisplayName>
        <AccountId>3463</AccountId>
        <AccountType/>
      </UserInfo>
      <UserInfo>
        <DisplayName>Brackle, Bryce</DisplayName>
        <AccountId>2884</AccountId>
        <AccountType/>
      </UserInfo>
      <UserInfo>
        <DisplayName>Lococo, Frank S</DisplayName>
        <AccountId>24</AccountId>
        <AccountType/>
      </UserInfo>
    </SharedWithUsers>
    <Meeting_x0020_notes xmlns="8adbdb8a-18f4-4363-96a6-c9bea51512e4">true</Meeting_x0020_notes>
    <Tags xmlns="8adbdb8a-18f4-4363-96a6-c9bea51512e4" xsi:nil="true"/>
    <TaxCatchAll xmlns="3af7b607-6fdc-4fff-b240-9e0c29dd49e8" xsi:nil="true"/>
    <lcf76f155ced4ddcb4097134ff3c332f xmlns="8adbdb8a-18f4-4363-96a6-c9bea51512e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5ACD1F-5F8E-4294-A567-A6EC9BDA84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29AF4F-A190-4083-A7A3-14B3D05EB5C7}">
  <ds:schemaRefs>
    <ds:schemaRef ds:uri="3af7b607-6fdc-4fff-b240-9e0c29dd49e8"/>
    <ds:schemaRef ds:uri="8adbdb8a-18f4-4363-96a6-c9bea51512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DB11FD-8D90-43AB-8829-3EB283ADCB87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8adbdb8a-18f4-4363-96a6-c9bea51512e4"/>
    <ds:schemaRef ds:uri="http://purl.org/dc/dcmitype/"/>
    <ds:schemaRef ds:uri="3af7b607-6fdc-4fff-b240-9e0c29dd49e8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588</Words>
  <Application>Microsoft Office PowerPoint</Application>
  <PresentationFormat>On-screen Show (4:3)</PresentationFormat>
  <Paragraphs>74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Nebraska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Hoeman, Melissa A</dc:creator>
  <cp:lastModifiedBy>Baltes, Paul A</cp:lastModifiedBy>
  <cp:revision>28</cp:revision>
  <dcterms:created xsi:type="dcterms:W3CDTF">2020-01-30T19:41:55Z</dcterms:created>
  <dcterms:modified xsi:type="dcterms:W3CDTF">2024-03-25T15:22:33Z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0x010100D8CAF8FA3DFF954E9454EEB856B16B17</vt:lpwstr>
  </property>
  <property fmtid="{D5CDD505-2E9C-101B-9397-08002B2CF9AE}" pid="3" name="AdvertisingRelated?">
    <vt:bool>true</vt:bool>
  </property>
  <property fmtid="{D5CDD505-2E9C-101B-9397-08002B2CF9AE}" pid="4" name="MediaServiceImageTags">
    <vt:lpwstr/>
  </property>
</Properties>
</file>