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1_8CB56B0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0"/>
  </p:notesMasterIdLst>
  <p:sldIdLst>
    <p:sldId id="257" r:id="rId5"/>
    <p:sldId id="258" r:id="rId6"/>
    <p:sldId id="344" r:id="rId7"/>
    <p:sldId id="320" r:id="rId8"/>
    <p:sldId id="34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4BA614-93CA-5B27-E07E-40B78773E4FE}" name="Evans, Joe D" initials="ED" userId="S::josevans@nebraskamed.com::c0dc04c2-49f1-464c-aa96-6f8ae725e0f1" providerId="AD"/>
  <p188:author id="{AA91EBB5-37BF-CFFA-E332-9F1561917EB1}" name="Dahlheim, Gregg A" initials="GD" userId="S::GDahlheim@nebraskamed.com::7f9e043c-20c0-42d3-a175-6f85c418617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376" autoAdjust="0"/>
  </p:normalViewPr>
  <p:slideViewPr>
    <p:cSldViewPr snapToGrid="0">
      <p:cViewPr varScale="1">
        <p:scale>
          <a:sx n="91" d="100"/>
          <a:sy n="91" d="100"/>
        </p:scale>
        <p:origin x="13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omments/modernComment_101_8CB56B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012582D-6D25-491C-B92A-CC997DB8DB25}" authorId="{AA91EBB5-37BF-CFFA-E332-9F1561917EB1}" created="2024-09-19T20:03:51.77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47543728" sldId="257"/>
      <ac:spMk id="6" creationId="{00000000-0000-0000-0000-000000000000}"/>
      <ac:txMk cp="480" len="11">
        <ac:context len="797" hash="853363355"/>
      </ac:txMk>
    </ac:txMkLst>
    <p188:pos x="1693019" y="2708557"/>
    <p188:txBody>
      <a:bodyPr/>
      <a:lstStyle/>
      <a:p>
        <a:r>
          <a:rPr lang="en-US"/>
          <a:t>lowercase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F499A-0C2D-4A38-9527-D0E34BC3765A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0769F-929B-4842-BE7F-9356EDD30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This reflects FY24</a:t>
            </a:r>
          </a:p>
          <a:p>
            <a:r>
              <a:rPr lang="en-US" dirty="0">
                <a:highlight>
                  <a:srgbClr val="FFFF00"/>
                </a:highlight>
              </a:rPr>
              <a:t>UPDATED Sept. 2024</a:t>
            </a:r>
          </a:p>
          <a:p>
            <a:r>
              <a:rPr lang="en-US">
                <a:highlight>
                  <a:srgbClr val="FFFF00"/>
                </a:highlight>
              </a:rPr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3AD94-11C3-4FD5-9F80-4FB08EDCC4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088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SEPT. 2024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Calibri"/>
                <a:cs typeface="Calibri"/>
              </a:rPr>
              <a:t>*US News, Newsweek and Forbes have been updated for </a:t>
            </a:r>
            <a:r>
              <a:rPr lang="en-US" b="0" dirty="0"/>
              <a:t>FY24</a:t>
            </a:r>
            <a:endParaRPr lang="en-US" b="0" dirty="0">
              <a:ea typeface="Calibri"/>
              <a:cs typeface="Calibri"/>
            </a:endParaRPr>
          </a:p>
          <a:p>
            <a:endParaRPr lang="en-US" b="0" dirty="0"/>
          </a:p>
          <a:p>
            <a:r>
              <a:rPr lang="en-US" b="0" dirty="0"/>
              <a:t>US News best hospital in Nebraska- since 2011</a:t>
            </a:r>
            <a:endParaRPr lang="en-US" b="0" dirty="0">
              <a:ea typeface="Calibri"/>
              <a:cs typeface="Calibri"/>
            </a:endParaRPr>
          </a:p>
          <a:p>
            <a:r>
              <a:rPr lang="en-US" b="0" dirty="0"/>
              <a:t>Forbes Best in State – since 2019</a:t>
            </a:r>
            <a:endParaRPr lang="en-US" b="0" dirty="0">
              <a:ea typeface="Calibri"/>
              <a:cs typeface="Calibri"/>
            </a:endParaRPr>
          </a:p>
          <a:p>
            <a:r>
              <a:rPr lang="en-US" b="0" dirty="0"/>
              <a:t>Newsweek – verified on the best hospitals in USA list since 2021</a:t>
            </a:r>
            <a:endParaRPr lang="en-US" b="0" dirty="0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BMC - Patient safety excellence awards from Healthgrades 2022 2022-24 </a:t>
            </a:r>
            <a:endParaRPr lang="en-US" b="0" dirty="0">
              <a:ea typeface="Calibri"/>
              <a:cs typeface="Calibri"/>
            </a:endParaRPr>
          </a:p>
          <a:p>
            <a:endParaRPr lang="en-US" b="0" dirty="0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2022 was 15 years for National Safety Council VERIFY FOR FY24 AND UPDATE THIS NOTE</a:t>
            </a:r>
            <a:endParaRPr lang="en-US" b="0" dirty="0">
              <a:ea typeface="Calibri"/>
              <a:cs typeface="Calibri"/>
            </a:endParaRPr>
          </a:p>
          <a:p>
            <a:endParaRPr lang="en-US" b="0" dirty="0">
              <a:ea typeface="Calibri"/>
              <a:cs typeface="Calibri"/>
            </a:endParaRPr>
          </a:p>
          <a:p>
            <a:r>
              <a:rPr lang="en-US" b="0" dirty="0"/>
              <a:t>No 2021 or 2022 Becker’s 100 great hospital awards held, was last awarded in </a:t>
            </a:r>
            <a:r>
              <a:rPr lang="en-US" dirty="0"/>
              <a:t>2019 [DELETED FOR FY24]</a:t>
            </a:r>
            <a:endParaRPr lang="en-US" b="0" dirty="0">
              <a:ea typeface="Calibri"/>
              <a:cs typeface="Calibri"/>
            </a:endParaRPr>
          </a:p>
          <a:p>
            <a:r>
              <a:rPr lang="en-US" b="0" dirty="0"/>
              <a:t>2021 was 13 years for NRC Consumer Loyalty award (formerly called consumer choice award)</a:t>
            </a:r>
          </a:p>
          <a:p>
            <a:r>
              <a:rPr lang="en-US" b="0" dirty="0"/>
              <a:t>HIMMS 7 valid through summer 2025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3AD94-11C3-4FD5-9F80-4FB08EDCC4B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45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UPDATED SEPT. 2024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C4EB-05A0-4BCD-B7F1-1762780E09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05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Calibri"/>
                <a:cs typeface="Calibri"/>
              </a:rPr>
              <a:t>Placemat updated FY24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3AD94-11C3-4FD5-9F80-4FB08EDCC4B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16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Org chart is updated FY24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0769F-929B-4842-BE7F-9356EDD303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5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_bkg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720" y="657321"/>
            <a:ext cx="6480951" cy="316784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500" b="1" i="0" baseline="0">
                <a:solidFill>
                  <a:schemeClr val="bg1"/>
                </a:solidFill>
                <a:latin typeface="Arial-BoldMT"/>
                <a:cs typeface="Arial-BoldMT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6720" y="3825164"/>
            <a:ext cx="6400800" cy="688511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 baseline="0">
                <a:solidFill>
                  <a:srgbClr val="C3CD7B"/>
                </a:solidFill>
                <a:latin typeface="Arial-BoldMT"/>
                <a:cs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400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>
            <a:lvl1pPr>
              <a:defRPr>
                <a:solidFill>
                  <a:srgbClr val="303B4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sz="1500">
                <a:latin typeface="Arial"/>
                <a:cs typeface="Arial"/>
              </a:defRPr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956668" y="2282646"/>
            <a:ext cx="7282213" cy="457200"/>
          </a:xfrm>
        </p:spPr>
        <p:txBody>
          <a:bodyPr tIns="0" bIns="0" anchor="t"/>
          <a:lstStyle>
            <a:lvl1pPr>
              <a:defRPr b="1">
                <a:solidFill>
                  <a:srgbClr val="A2B52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71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>
            <a:lvl1pPr>
              <a:defRPr>
                <a:solidFill>
                  <a:srgbClr val="303B4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sz="1500">
                <a:latin typeface="Arial"/>
                <a:cs typeface="Arial"/>
              </a:defRPr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956668" y="2282646"/>
            <a:ext cx="7282213" cy="457200"/>
          </a:xfrm>
        </p:spPr>
        <p:txBody>
          <a:bodyPr tIns="0" bIns="0" anchor="t"/>
          <a:lstStyle>
            <a:lvl1pPr>
              <a:defRPr b="1">
                <a:solidFill>
                  <a:srgbClr val="A2B52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805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>
            <a:lvl1pPr>
              <a:defRPr>
                <a:solidFill>
                  <a:srgbClr val="303B4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sz="1500">
                <a:latin typeface="Arial"/>
                <a:cs typeface="Arial"/>
              </a:defRPr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956668" y="2282646"/>
            <a:ext cx="7282213" cy="457200"/>
          </a:xfrm>
        </p:spPr>
        <p:txBody>
          <a:bodyPr tIns="0" bIns="0" anchor="t"/>
          <a:lstStyle>
            <a:lvl1pPr>
              <a:defRPr b="1">
                <a:solidFill>
                  <a:srgbClr val="A2B52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9158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0072" y="688424"/>
            <a:ext cx="8128557" cy="547174"/>
          </a:xfrm>
        </p:spPr>
        <p:txBody>
          <a:bodyPr tIns="0" bIns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47861" y="1382027"/>
            <a:ext cx="8130768" cy="456940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3" y="622892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9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606427" cy="1359153"/>
          </a:xfrm>
        </p:spPr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56667" y="1882620"/>
            <a:ext cx="7282212" cy="395031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956439" y="5936345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11EEC-60B6-DF4B-A821-B910872C5F6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989E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89E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67" y="5936345"/>
            <a:ext cx="335538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89E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21047" y="5936345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1CAA2-7C6D-8F48-BAEE-2DAFD071A58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989E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89E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65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679846" y="1882621"/>
            <a:ext cx="3465576" cy="3895426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956439" y="1882620"/>
            <a:ext cx="3465137" cy="3895427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956439" y="5936345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11EEC-60B6-DF4B-A821-B910872C5F6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989E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89E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67" y="5936345"/>
            <a:ext cx="335538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89E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21047" y="5936345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1CAA2-7C6D-8F48-BAEE-2DAFD071A58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989E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89E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23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sing_bkg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losing_bkg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40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sz="2000">
                <a:latin typeface="Arial"/>
                <a:cs typeface="Arial"/>
              </a:defRPr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956667" y="2282646"/>
            <a:ext cx="7282213" cy="457200"/>
          </a:xfrm>
        </p:spPr>
        <p:txBody>
          <a:bodyPr tIns="0" bIns="0" anchor="t"/>
          <a:lstStyle>
            <a:lvl1pPr>
              <a:defRPr b="1">
                <a:solidFill>
                  <a:srgbClr val="989EA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49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AAF6C-70A0-4987-A6CB-1F5057FFE93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721741-E6D1-48C4-A7CD-D1D7915BAB5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95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56669" y="395836"/>
            <a:ext cx="7606427" cy="1359153"/>
          </a:xfrm>
        </p:spPr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56667" y="1882620"/>
            <a:ext cx="7282212" cy="3950311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900"/>
            </a:lvl1pPr>
            <a:lvl2pPr>
              <a:lnSpc>
                <a:spcPct val="90000"/>
              </a:lnSpc>
              <a:defRPr sz="9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900"/>
            </a:lvl3pPr>
            <a:lvl4pPr>
              <a:lnSpc>
                <a:spcPct val="90000"/>
              </a:lnSpc>
              <a:defRPr sz="900"/>
            </a:lvl4pPr>
            <a:lvl5pPr>
              <a:lnSpc>
                <a:spcPct val="9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956440" y="5936348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11EEC-60B6-DF4B-A821-B910872C5F6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989E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89E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67" y="5936348"/>
            <a:ext cx="335538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89E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21049" y="5936348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1CAA2-7C6D-8F48-BAEE-2DAFD071A58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989E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89E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85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56669" y="353962"/>
            <a:ext cx="7606427" cy="566095"/>
          </a:xfrm>
        </p:spPr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108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56677" y="353979"/>
            <a:ext cx="7606427" cy="566095"/>
          </a:xfrm>
        </p:spPr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623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_bkg_2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606427" cy="13591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667" y="1882620"/>
            <a:ext cx="7282212" cy="4689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549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500" b="1" i="0" kern="1200" baseline="0">
          <a:solidFill>
            <a:srgbClr val="AD122A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1_8CB56B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808443" y="644243"/>
            <a:ext cx="8333954" cy="58081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D12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Nebraska Medicine</a:t>
            </a:r>
            <a:endParaRPr lang="en-US" dirty="0">
              <a:ea typeface="+mn-ea"/>
            </a:endParaRPr>
          </a:p>
          <a:p>
            <a:pPr marL="342265" indent="-342265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$</a:t>
            </a:r>
            <a:r>
              <a:rPr lang="en-US" dirty="0"/>
              <a:t>2.5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billion academic health system</a:t>
            </a:r>
            <a:r>
              <a:rPr lang="en-US" dirty="0"/>
              <a:t> </a:t>
            </a:r>
          </a:p>
          <a:p>
            <a:pPr marL="342265" marR="0" lvl="0" indent="-342265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10,253 employees and more than 1,200 affiliated physicians</a:t>
            </a:r>
            <a:endParaRPr lang="en-US" dirty="0"/>
          </a:p>
          <a:p>
            <a:pPr marL="342265" marR="0" lvl="0" indent="-342265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Primary clinical partner of University of Nebraska Medical Center</a:t>
            </a:r>
            <a:r>
              <a:rPr lang="en-US" dirty="0"/>
              <a:t> 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342265" indent="-342265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Two hospitals, </a:t>
            </a:r>
            <a:r>
              <a:rPr lang="en-US" dirty="0"/>
              <a:t>anchored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by tertiary/quaternary academic medical </a:t>
            </a:r>
            <a:r>
              <a:rPr lang="en-US" dirty="0"/>
              <a:t>center</a:t>
            </a:r>
          </a:p>
          <a:p>
            <a:pPr marL="342265" indent="-342265">
              <a:buFont typeface="Arial" panose="020B0604020202020204" pitchFamily="34" charset="0"/>
              <a:buChar char="•"/>
              <a:defRPr/>
            </a:pPr>
            <a:r>
              <a:rPr lang="en-US" dirty="0"/>
              <a:t>More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than 70 specialty and primary care clinics, </a:t>
            </a:r>
            <a:r>
              <a:rPr lang="en-US" dirty="0"/>
              <a:t>with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50 specialties and subspecialties</a:t>
            </a:r>
            <a:r>
              <a:rPr lang="en-US" dirty="0"/>
              <a:t> </a:t>
            </a:r>
          </a:p>
          <a:p>
            <a:pPr marL="342265" indent="-342265">
              <a:buFont typeface="Arial" panose="020B0604020202020204" pitchFamily="34" charset="0"/>
              <a:buChar char="•"/>
              <a:defRPr/>
            </a:pPr>
            <a:r>
              <a:rPr lang="en-US" dirty="0"/>
              <a:t>809 licensed inpatient beds in Omaha and Bellevue </a:t>
            </a:r>
          </a:p>
          <a:p>
            <a:pPr marL="1085215" lvl="1" indent="-342265">
              <a:buFont typeface="Arial" panose="020B0604020202020204" pitchFamily="34" charset="0"/>
              <a:buChar char="•"/>
            </a:pPr>
            <a:r>
              <a:rPr lang="en-US" dirty="0"/>
              <a:t>Nebraska Medical Center: 718 licensed beds</a:t>
            </a:r>
          </a:p>
          <a:p>
            <a:pPr marL="1085215" lvl="1" indent="-342265">
              <a:buFont typeface="Arial" panose="020B0604020202020204" pitchFamily="34" charset="0"/>
              <a:buChar char="•"/>
            </a:pPr>
            <a:r>
              <a:rPr lang="en-US" dirty="0"/>
              <a:t>Bellevue Medical Center: 91 licensed beds</a:t>
            </a: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 dirty="0"/>
              <a:t>In fiscal year 2024: </a:t>
            </a:r>
          </a:p>
          <a:p>
            <a:pPr marL="1085215" lvl="1" indent="-342265">
              <a:buFont typeface="Arial" panose="020B0604020202020204" pitchFamily="34" charset="0"/>
              <a:buChar char="•"/>
            </a:pPr>
            <a:r>
              <a:rPr lang="en-US" dirty="0"/>
              <a:t>31,147 discharges </a:t>
            </a:r>
            <a:endParaRPr lang="en-US" dirty="0">
              <a:highlight>
                <a:srgbClr val="FFFF00"/>
              </a:highlight>
            </a:endParaRPr>
          </a:p>
          <a:p>
            <a:pPr marL="1085215" lvl="1" indent="-342265">
              <a:buFont typeface="Arial" panose="020B0604020202020204" pitchFamily="34" charset="0"/>
              <a:buChar char="•"/>
            </a:pPr>
            <a:r>
              <a:rPr lang="en-US" dirty="0"/>
              <a:t>842,310 in-person primary and specialty patient visits </a:t>
            </a:r>
          </a:p>
          <a:p>
            <a:pPr marL="1085215" lvl="1" indent="-342265">
              <a:buFont typeface="Arial" panose="020B0604020202020204" pitchFamily="34" charset="0"/>
              <a:buChar char="•"/>
            </a:pPr>
            <a:r>
              <a:rPr lang="en-US" dirty="0"/>
              <a:t>91,269 telehealth visits</a:t>
            </a:r>
          </a:p>
          <a:p>
            <a:pPr marL="1085215" lvl="1" indent="-342265">
              <a:buFont typeface="Arial" panose="020B0604020202020204" pitchFamily="34" charset="0"/>
              <a:buChar char="•"/>
            </a:pPr>
            <a:r>
              <a:rPr lang="en-US" dirty="0"/>
              <a:t>97,800 emergency department visits</a:t>
            </a: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 sz="1500" dirty="0"/>
              <a:t>Fred &amp; Pamela Buffett Cancer Center – Kearney opens in December 2024</a:t>
            </a:r>
            <a:endParaRPr lang="en-US" sz="1500" dirty="0">
              <a:highlight>
                <a:srgbClr val="00FF00"/>
              </a:highlight>
            </a:endParaRP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 sz="1500" dirty="0"/>
              <a:t>Planning underway for Project Health, including a state-of-the-art academic medical center </a:t>
            </a:r>
            <a:endParaRPr lang="en-US" dirty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129555"/>
            <a:ext cx="8396654" cy="553235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rgbClr val="AD122A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AD122A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About 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30" r="195"/>
          <a:stretch/>
        </p:blipFill>
        <p:spPr>
          <a:xfrm>
            <a:off x="2061079" y="5120472"/>
            <a:ext cx="5021841" cy="173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372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658916" y="740814"/>
            <a:ext cx="8485084" cy="58081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accent1"/>
                </a:solidFill>
              </a:rPr>
              <a:t>Services and Awards:</a:t>
            </a:r>
            <a:endParaRPr lang="en-US" sz="2000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 dirty="0"/>
              <a:t>International reputation in oncology, solid organ and bone marrow transplant and infectious disease treatment, research and education. 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 dirty="0"/>
              <a:t>Regional leader in cardiovascular and neurosciences.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 dirty="0"/>
              <a:t>American College of Surgeons (ACS) verified Level 1 Trauma Center admitting pediatric and adult patients 24/7.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 dirty="0"/>
              <a:t>Named Best Hospital in Nebraska for 13 consecutive years by U.S. News &amp; World Report.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 dirty="0"/>
              <a:t>Nebraska Medical Center named one of the nation's best hospitals by Newsweek for the past four years.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 dirty="0"/>
              <a:t>Bellevue Medical Center earned the Patient Safety Excellence Award from Healthgrades for three consecutive years.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 dirty="0"/>
              <a:t>National Consumer Loyalty Award winner from NRC Health for 15 consecutive years.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 dirty="0"/>
              <a:t>Named to Forbes list of Best-in-State Employers for six consecutive years.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 dirty="0"/>
              <a:t>Magnet Recognition from the American Nurses Credentialing Center since 2008.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 dirty="0"/>
              <a:t>Nebraska’s Safest Companies Award from the National Safety Council for 17 consecutive years.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 dirty="0"/>
              <a:t>HIMMS Analytics Stage 7 designation for inpatient and outpatient primary care is the highest certification for electronic medical record adoption.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129555"/>
            <a:ext cx="8396654" cy="553235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rgbClr val="AD122A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/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1942680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38200" y="558572"/>
            <a:ext cx="8396654" cy="553235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rgbClr val="AD122A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/>
              <a:t>Partnership with the </a:t>
            </a:r>
          </a:p>
          <a:p>
            <a:pPr algn="ctr"/>
            <a:r>
              <a:rPr lang="en-US" sz="3200"/>
              <a:t>University of Nebraska Medical Center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43427" y="3843192"/>
            <a:ext cx="4446788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indent="-285750">
              <a:buFont typeface="Arial" panose="020B0604020202020204" pitchFamily="34" charset="0"/>
              <a:buChar char="•"/>
            </a:pPr>
            <a:endParaRPr lang="en-US" sz="1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285750">
              <a:buFont typeface="Arial" panose="020B0604020202020204" pitchFamily="34" charset="0"/>
              <a:buChar char="•"/>
            </a:pPr>
            <a:endParaRPr lang="en-US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607AEB-8EAF-5DB9-229D-E1953728AE81}"/>
              </a:ext>
            </a:extLst>
          </p:cNvPr>
          <p:cNvSpPr txBox="1"/>
          <p:nvPr/>
        </p:nvSpPr>
        <p:spPr>
          <a:xfrm>
            <a:off x="5318456" y="2601910"/>
            <a:ext cx="3296153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UNMC and Nebraska Medicine have a combined annual impact of $5.9B on Nebraska’s economy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EE4C79-0D8A-4B6C-902E-4EE49895FD84}"/>
              </a:ext>
            </a:extLst>
          </p:cNvPr>
          <p:cNvSpPr txBox="1"/>
          <p:nvPr/>
        </p:nvSpPr>
        <p:spPr>
          <a:xfrm>
            <a:off x="1348352" y="2601910"/>
            <a:ext cx="3223648" cy="13080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>
                <a:latin typeface="Arial"/>
                <a:cs typeface="Arial"/>
              </a:rPr>
              <a:t>UNMC ranks as one of the country’s top medical and pharmacy schools</a:t>
            </a:r>
          </a:p>
          <a:p>
            <a:pPr>
              <a:lnSpc>
                <a:spcPct val="100000"/>
              </a:lnSpc>
            </a:pP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US News &amp; World Report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9E2E02-4F85-6E50-BC5B-7AF15B222128}"/>
              </a:ext>
            </a:extLst>
          </p:cNvPr>
          <p:cNvSpPr txBox="1"/>
          <p:nvPr/>
        </p:nvSpPr>
        <p:spPr>
          <a:xfrm>
            <a:off x="1348352" y="1429759"/>
            <a:ext cx="322364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Five statewide campuses</a:t>
            </a:r>
          </a:p>
          <a:p>
            <a:pPr>
              <a:lnSpc>
                <a:spcPct val="100000"/>
              </a:lnSpc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4,703 students</a:t>
            </a:r>
          </a:p>
          <a:p>
            <a:pPr>
              <a:lnSpc>
                <a:spcPct val="100000"/>
              </a:lnSpc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6,334 employees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0DCC41-7A2C-09D2-1A95-DB3C3D4A7140}"/>
              </a:ext>
            </a:extLst>
          </p:cNvPr>
          <p:cNvSpPr txBox="1"/>
          <p:nvPr/>
        </p:nvSpPr>
        <p:spPr>
          <a:xfrm>
            <a:off x="5318457" y="1445147"/>
            <a:ext cx="329615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Arial"/>
                <a:cs typeface="Arial"/>
              </a:rPr>
              <a:t>$1B operating budget</a:t>
            </a:r>
          </a:p>
          <a:p>
            <a:pPr>
              <a:lnSpc>
                <a:spcPct val="100000"/>
              </a:lnSpc>
            </a:pPr>
            <a:r>
              <a:rPr lang="en-US">
                <a:latin typeface="Arial"/>
                <a:cs typeface="Arial"/>
              </a:rPr>
              <a:t>$222.3M in sponsored awards</a:t>
            </a:r>
          </a:p>
          <a:p>
            <a:pPr>
              <a:lnSpc>
                <a:spcPct val="100000"/>
              </a:lnSpc>
            </a:pPr>
            <a:r>
              <a:rPr lang="en-US">
                <a:latin typeface="Arial"/>
                <a:cs typeface="Arial"/>
              </a:rPr>
              <a:t>$171.6M in research grants</a:t>
            </a:r>
          </a:p>
        </p:txBody>
      </p:sp>
      <p:pic>
        <p:nvPicPr>
          <p:cNvPr id="11" name="Picture 10" descr="A building with blue lights&#10;&#10;Description automatically generated">
            <a:extLst>
              <a:ext uri="{FF2B5EF4-FFF2-40B4-BE49-F238E27FC236}">
                <a16:creationId xmlns:a16="http://schemas.microsoft.com/office/drawing/2014/main" id="{CF784444-2346-349F-C5B4-C9F447256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240" y="4120469"/>
            <a:ext cx="4900573" cy="255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23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red brochure with text&#10;&#10;Description automatically generated">
            <a:extLst>
              <a:ext uri="{FF2B5EF4-FFF2-40B4-BE49-F238E27FC236}">
                <a16:creationId xmlns:a16="http://schemas.microsoft.com/office/drawing/2014/main" id="{D5DF866E-560F-9EB8-D871-C787A3F663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74" b="258"/>
          <a:stretch/>
        </p:blipFill>
        <p:spPr>
          <a:xfrm>
            <a:off x="685800" y="1455576"/>
            <a:ext cx="8458204" cy="401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9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A2E3AFDF-611E-CD67-D34E-28FED3632A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50273A-352E-3CEB-2B80-6A213FBE1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164" y="0"/>
            <a:ext cx="7968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05168"/>
      </p:ext>
    </p:extLst>
  </p:cSld>
  <p:clrMapOvr>
    <a:masterClrMapping/>
  </p:clrMapOvr>
</p:sld>
</file>

<file path=ppt/theme/theme1.xml><?xml version="1.0" encoding="utf-8"?>
<a:theme xmlns:a="http://schemas.openxmlformats.org/drawingml/2006/main" name="NeMed_Presentation">
  <a:themeElements>
    <a:clrScheme name="NebMed">
      <a:dk1>
        <a:sysClr val="windowText" lastClr="000000"/>
      </a:dk1>
      <a:lt1>
        <a:sysClr val="window" lastClr="FFFFFF"/>
      </a:lt1>
      <a:dk2>
        <a:srgbClr val="303B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A1B426"/>
      </a:accent4>
      <a:accent5>
        <a:srgbClr val="F26721"/>
      </a:accent5>
      <a:accent6>
        <a:srgbClr val="FCB614"/>
      </a:accent6>
      <a:hlink>
        <a:srgbClr val="002957"/>
      </a:hlink>
      <a:folHlink>
        <a:srgbClr val="129D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CAF8FA3DFF954E9454EEB856B16B17" ma:contentTypeVersion="31" ma:contentTypeDescription="Create a new document." ma:contentTypeScope="" ma:versionID="6ed655dbea55e7b2ba29a4046183b5e8">
  <xsd:schema xmlns:xsd="http://www.w3.org/2001/XMLSchema" xmlns:xs="http://www.w3.org/2001/XMLSchema" xmlns:p="http://schemas.microsoft.com/office/2006/metadata/properties" xmlns:ns2="8adbdb8a-18f4-4363-96a6-c9bea51512e4" xmlns:ns3="3af7b607-6fdc-4fff-b240-9e0c29dd49e8" targetNamespace="http://schemas.microsoft.com/office/2006/metadata/properties" ma:root="true" ma:fieldsID="31489c9107fedfd34428bb7a38e2019d" ns2:_="" ns3:_="">
    <xsd:import namespace="8adbdb8a-18f4-4363-96a6-c9bea51512e4"/>
    <xsd:import namespace="3af7b607-6fdc-4fff-b240-9e0c29dd49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LaunchDate" minOccurs="0"/>
                <xsd:element ref="ns2:Component" minOccurs="0"/>
                <xsd:element ref="ns2:MediaLengthInSeconds" minOccurs="0"/>
                <xsd:element ref="ns2:Meeting_x0020_notes" minOccurs="0"/>
                <xsd:element ref="ns2:Tag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bdb8a-18f4-4363-96a6-c9bea51512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aunchDate" ma:index="20" nillable="true" ma:displayName="Launch Date" ma:format="Dropdown" ma:internalName="LaunchDate">
      <xsd:simpleType>
        <xsd:restriction base="dms:Text">
          <xsd:maxLength value="255"/>
        </xsd:restriction>
      </xsd:simpleType>
    </xsd:element>
    <xsd:element name="Component" ma:index="21" nillable="true" ma:displayName="Component" ma:format="Dropdown" ma:internalName="Component">
      <xsd:simpleType>
        <xsd:restriction base="dms:Text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Meeting_x0020_notes" ma:index="23" nillable="true" ma:displayName="Meeting notes" ma:default="1" ma:internalName="Meeting_x0020_notes">
      <xsd:simpleType>
        <xsd:restriction base="dms:Boolean"/>
      </xsd:simpleType>
    </xsd:element>
    <xsd:element name="Tags" ma:index="24" nillable="true" ma:displayName="Tags" ma:format="Dropdown" ma:internalName="Tags">
      <xsd:simpleType>
        <xsd:union memberTypes="dms:Text">
          <xsd:simpleType>
            <xsd:restriction base="dms:Choice">
              <xsd:enumeration value="SEO"/>
              <xsd:enumeration value="Choice 2"/>
              <xsd:enumeration value="Choice 3"/>
            </xsd:restriction>
          </xsd:simpleType>
        </xsd:union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ea1d4a69-9812-4340-96bf-3c60240190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f7b607-6fdc-4fff-b240-9e0c29dd49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03f20226-2186-45a7-966a-d00638f8acd9}" ma:internalName="TaxCatchAll" ma:showField="CatchAllData" ma:web="3af7b607-6fdc-4fff-b240-9e0c29dd49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ponent xmlns="8adbdb8a-18f4-4363-96a6-c9bea51512e4" xsi:nil="true"/>
    <LaunchDate xmlns="8adbdb8a-18f4-4363-96a6-c9bea51512e4" xsi:nil="true"/>
    <SharedWithUsers xmlns="3af7b607-6fdc-4fff-b240-9e0c29dd49e8">
      <UserInfo>
        <DisplayName>Baltes, Paul A</DisplayName>
        <AccountId>96</AccountId>
        <AccountType/>
      </UserInfo>
      <UserInfo>
        <DisplayName>Straub, Dawn A</DisplayName>
        <AccountId>799</AccountId>
        <AccountType/>
      </UserInfo>
      <UserInfo>
        <DisplayName>Rogers, Sabrina</DisplayName>
        <AccountId>5239</AccountId>
        <AccountType/>
      </UserInfo>
      <UserInfo>
        <DisplayName>Joekel, Tiffany</DisplayName>
        <AccountId>5588</AccountId>
        <AccountType/>
      </UserInfo>
      <UserInfo>
        <DisplayName>Adcock, Stacie R</DisplayName>
        <AccountId>697</AccountId>
        <AccountType/>
      </UserInfo>
      <UserInfo>
        <DisplayName>Augustine, Sheila A</DisplayName>
        <AccountId>1469</AccountId>
        <AccountType/>
      </UserInfo>
      <UserInfo>
        <DisplayName>Wilson, Taylor</DisplayName>
        <AccountId>38</AccountId>
        <AccountType/>
      </UserInfo>
      <UserInfo>
        <DisplayName>Thomas, Kayla L</DisplayName>
        <AccountId>220</AccountId>
        <AccountType/>
      </UserInfo>
      <UserInfo>
        <DisplayName>Chester, Dan</DisplayName>
        <AccountId>7831</AccountId>
        <AccountType/>
      </UserInfo>
      <UserInfo>
        <DisplayName>Skiermont, Kyle F</DisplayName>
        <AccountId>3463</AccountId>
        <AccountType/>
      </UserInfo>
      <UserInfo>
        <DisplayName>Brackle, Bryce</DisplayName>
        <AccountId>2884</AccountId>
        <AccountType/>
      </UserInfo>
      <UserInfo>
        <DisplayName>Lococo, Frank S</DisplayName>
        <AccountId>24</AccountId>
        <AccountType/>
      </UserInfo>
    </SharedWithUsers>
    <Meeting_x0020_notes xmlns="8adbdb8a-18f4-4363-96a6-c9bea51512e4">true</Meeting_x0020_notes>
    <Tags xmlns="8adbdb8a-18f4-4363-96a6-c9bea51512e4" xsi:nil="true"/>
    <TaxCatchAll xmlns="3af7b607-6fdc-4fff-b240-9e0c29dd49e8" xsi:nil="true"/>
    <lcf76f155ced4ddcb4097134ff3c332f xmlns="8adbdb8a-18f4-4363-96a6-c9bea51512e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29AF4F-A190-4083-A7A3-14B3D05EB5C7}">
  <ds:schemaRefs>
    <ds:schemaRef ds:uri="3af7b607-6fdc-4fff-b240-9e0c29dd49e8"/>
    <ds:schemaRef ds:uri="8adbdb8a-18f4-4363-96a6-c9bea51512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DDB11FD-8D90-43AB-8829-3EB283ADCB87}">
  <ds:schemaRefs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3af7b607-6fdc-4fff-b240-9e0c29dd49e8"/>
    <ds:schemaRef ds:uri="http://schemas.openxmlformats.org/package/2006/metadata/core-properties"/>
    <ds:schemaRef ds:uri="8adbdb8a-18f4-4363-96a6-c9bea51512e4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B5ACD1F-5F8E-4294-A567-A6EC9BDA84F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4a28940-b464-41c3-ba3b-b4fa6665bc05}" enabled="0" method="" siteId="{84a28940-b464-41c3-ba3b-b4fa6665bc0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493</Words>
  <Application>Microsoft Office PowerPoint</Application>
  <PresentationFormat>On-screen Show (4:3)</PresentationFormat>
  <Paragraphs>70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Arial-BoldMT</vt:lpstr>
      <vt:lpstr>Calibri</vt:lpstr>
      <vt:lpstr>NeMed_Presentation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Nebraska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Hoeman, Melissa A</dc:creator>
  <cp:lastModifiedBy>Dahlheim, Gregg A</cp:lastModifiedBy>
  <cp:revision>5</cp:revision>
  <dcterms:created xsi:type="dcterms:W3CDTF">2020-01-30T19:41:55Z</dcterms:created>
  <dcterms:modified xsi:type="dcterms:W3CDTF">2024-09-19T20:07:41Z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0x010100D8CAF8FA3DFF954E9454EEB856B16B17</vt:lpwstr>
  </property>
  <property fmtid="{D5CDD505-2E9C-101B-9397-08002B2CF9AE}" pid="3" name="AdvertisingRelated?">
    <vt:bool>true</vt:bool>
  </property>
  <property fmtid="{D5CDD505-2E9C-101B-9397-08002B2CF9AE}" pid="4" name="MediaServiceImageTags">
    <vt:lpwstr/>
  </property>
</Properties>
</file>