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sldIdLst>
    <p:sldId id="257" r:id="rId5"/>
    <p:sldId id="345" r:id="rId6"/>
    <p:sldId id="344" r:id="rId7"/>
    <p:sldId id="320" r:id="rId8"/>
    <p:sldId id="34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4BA614-93CA-5B27-E07E-40B78773E4FE}" name="Evans, Joe D" initials="ED" userId="S::josevans@nebraskamed.com::c0dc04c2-49f1-464c-aa96-6f8ae725e0f1" providerId="AD"/>
  <p188:author id="{AA91EBB5-37BF-CFFA-E332-9F1561917EB1}" name="Dahlheim, Gregg A" initials="GD" userId="S::GDahlheim@nebraskamed.com::7f9e043c-20c0-42d3-a175-6f85c41861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05C33-ECE5-6D90-E605-E59DF765EAD8}" v="20" dt="2025-12-15T15:27:35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0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F499A-0C2D-4A38-9527-D0E34BC3765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0769F-929B-4842-BE7F-9356EDD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This reflects FY25</a:t>
            </a:r>
          </a:p>
          <a:p>
            <a:r>
              <a:rPr lang="en-US">
                <a:highlight>
                  <a:srgbClr val="FFFF00"/>
                </a:highlight>
              </a:rPr>
              <a:t>UPDATED Sept. 2025</a:t>
            </a:r>
          </a:p>
          <a:p>
            <a:r>
              <a:rPr lang="en-US">
                <a:highlight>
                  <a:srgbClr val="FFFF00"/>
                </a:highlight>
              </a:rPr>
              <a:t> 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3AD94-11C3-4FD5-9F80-4FB08EDCC4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08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5FE47-8D7D-2B20-7797-D26149CA4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74FB03-3845-F5BE-AA86-C749962E3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8CD629-4B8C-791C-24D5-7B73666A9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This reflects FY25</a:t>
            </a:r>
          </a:p>
          <a:p>
            <a:r>
              <a:rPr lang="en-US">
                <a:highlight>
                  <a:srgbClr val="FFFF00"/>
                </a:highlight>
              </a:rPr>
              <a:t>UPDATED Sept. 2025</a:t>
            </a:r>
          </a:p>
          <a:p>
            <a:r>
              <a:rPr lang="en-US">
                <a:highlight>
                  <a:srgbClr val="FFFF00"/>
                </a:highlight>
              </a:rPr>
              <a:t> 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26742-A0D7-EF5F-D7E2-60F07835C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3AD94-11C3-4FD5-9F80-4FB08EDCC4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59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UPDATED SEPT. 2024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C4EB-05A0-4BCD-B7F1-1762780E09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Calibri"/>
                <a:cs typeface="Calibri"/>
              </a:rPr>
              <a:t>Placemat updated FY24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AD94-11C3-4FD5-9F80-4FB08EDCC4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1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Org chart is updated FY24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0769F-929B-4842-BE7F-9356EDD303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UPDATED SEPT. 2024 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Calibri"/>
                <a:cs typeface="Calibri"/>
              </a:rPr>
              <a:t>*US News, Newsweek and Forbes have been updated for </a:t>
            </a:r>
            <a:r>
              <a:rPr lang="en-US" b="0"/>
              <a:t>FY25</a:t>
            </a:r>
            <a:endParaRPr lang="en-US" b="0">
              <a:ea typeface="Calibri"/>
              <a:cs typeface="Calibri"/>
            </a:endParaRPr>
          </a:p>
          <a:p>
            <a:endParaRPr lang="en-US" b="0"/>
          </a:p>
          <a:p>
            <a:r>
              <a:rPr lang="en-US" b="0"/>
              <a:t>US News best hospital in Nebraska- since 2011</a:t>
            </a:r>
            <a:endParaRPr lang="en-US" b="0">
              <a:ea typeface="Calibri"/>
              <a:cs typeface="Calibri"/>
            </a:endParaRPr>
          </a:p>
          <a:p>
            <a:r>
              <a:rPr lang="en-US" b="0"/>
              <a:t>Forbes Best in State – since 2019</a:t>
            </a:r>
            <a:endParaRPr lang="en-US" b="0">
              <a:ea typeface="Calibri"/>
              <a:cs typeface="Calibri"/>
            </a:endParaRPr>
          </a:p>
          <a:p>
            <a:r>
              <a:rPr lang="en-US" b="0"/>
              <a:t>Newsweek – verified on the best hospitals in USA list since 2021</a:t>
            </a:r>
            <a:endParaRPr lang="en-US" b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BMC - Patient safety excellence awards from Healthgrades 2022 2022-24 </a:t>
            </a:r>
            <a:endParaRPr lang="en-US" b="0">
              <a:ea typeface="Calibri"/>
              <a:cs typeface="Calibri"/>
            </a:endParaRPr>
          </a:p>
          <a:p>
            <a:endParaRPr lang="en-US" b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2022 was 15 years for National Safety Council VERIFY FOR FY24 AND UPDATE THIS NOTE</a:t>
            </a:r>
            <a:endParaRPr lang="en-US" b="0">
              <a:ea typeface="Calibri"/>
              <a:cs typeface="Calibri"/>
            </a:endParaRPr>
          </a:p>
          <a:p>
            <a:endParaRPr lang="en-US" b="0">
              <a:ea typeface="Calibri"/>
              <a:cs typeface="Calibri"/>
            </a:endParaRPr>
          </a:p>
          <a:p>
            <a:r>
              <a:rPr lang="en-US" b="0"/>
              <a:t>No 2021 or 2022 Becker’s 100 great hospital awards held, was last awarded in </a:t>
            </a:r>
            <a:r>
              <a:rPr lang="en-US"/>
              <a:t>2019 [DELETED FOR FY24]</a:t>
            </a:r>
            <a:endParaRPr lang="en-US" b="0">
              <a:ea typeface="Calibri"/>
              <a:cs typeface="Calibri"/>
            </a:endParaRPr>
          </a:p>
          <a:p>
            <a:r>
              <a:rPr lang="en-US" b="0"/>
              <a:t>2021 was 13 years for NRC Consumer Loyalty award (formerly called consumer choice award)</a:t>
            </a:r>
          </a:p>
          <a:p>
            <a:r>
              <a:rPr lang="en-US" b="0"/>
              <a:t>HIMMS 7 valid through summer 2025</a:t>
            </a:r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AD94-11C3-4FD5-9F80-4FB08EDCC4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4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bkg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C3CD7B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400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15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8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71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15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8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80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15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8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15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11EEC-60B6-DF4B-A821-B910872C5F6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1CAA2-7C6D-8F48-BAEE-2DAFD071A5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65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11EEC-60B6-DF4B-A821-B910872C5F6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1CAA2-7C6D-8F48-BAEE-2DAFD071A5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3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ing_bkg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losing_bk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0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7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989EA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9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AF6C-70A0-4987-A6CB-1F5057FFE93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21741-E6D1-48C4-A7CD-D1D7915BAB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5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9" y="395836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900"/>
            </a:lvl1pPr>
            <a:lvl2pPr>
              <a:lnSpc>
                <a:spcPct val="90000"/>
              </a:lnSpc>
              <a:defRPr sz="9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900"/>
            </a:lvl3pPr>
            <a:lvl4pPr>
              <a:lnSpc>
                <a:spcPct val="90000"/>
              </a:lnSpc>
              <a:defRPr sz="900"/>
            </a:lvl4pPr>
            <a:lvl5pPr>
              <a:lnSpc>
                <a:spcPct val="9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40" y="5936348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11EEC-60B6-DF4B-A821-B910872C5F6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8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9" y="5936348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1CAA2-7C6D-8F48-BAEE-2DAFD071A5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8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6669" y="353962"/>
            <a:ext cx="7606427" cy="566095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8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6677" y="353979"/>
            <a:ext cx="7606427" cy="566095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23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bkg_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49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808443" y="644243"/>
            <a:ext cx="8333954" cy="580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D12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Nebraska Medicine</a:t>
            </a:r>
            <a:endParaRPr lang="en-US" dirty="0">
              <a:ea typeface="+mn-ea"/>
            </a:endParaRP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$</a:t>
            </a:r>
            <a:r>
              <a:rPr lang="en-US" dirty="0"/>
              <a:t>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billion academic health system</a:t>
            </a:r>
            <a:r>
              <a:rPr lang="en-US" dirty="0"/>
              <a:t> </a:t>
            </a:r>
          </a:p>
          <a:p>
            <a:pPr marL="342265" marR="0" lvl="0" indent="-342265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10,253 employees and more than 1,400 affiliated physicians</a:t>
            </a:r>
            <a:endParaRPr lang="en-US" dirty="0"/>
          </a:p>
          <a:p>
            <a:pPr marL="342265" marR="0" lvl="0" indent="-342265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Primary clinical partner of University of Nebraska Medical Center</a:t>
            </a:r>
            <a:r>
              <a:rPr lang="en-US" dirty="0"/>
              <a:t> 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Two hospitals, </a:t>
            </a:r>
            <a:r>
              <a:rPr lang="en-US" dirty="0"/>
              <a:t>anchored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by tertiary/quaternary academic medical </a:t>
            </a:r>
            <a:r>
              <a:rPr lang="en-US" dirty="0"/>
              <a:t>center</a:t>
            </a: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lang="en-US" dirty="0"/>
              <a:t>809 licensed inpatient beds in Omaha and Bellevue 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Nebraska Medical Center: 718 licensed beds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Bellevue Medical Center: 91 licensed beds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29555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AD12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About 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0" r="195"/>
          <a:stretch/>
        </p:blipFill>
        <p:spPr>
          <a:xfrm>
            <a:off x="685800" y="3778079"/>
            <a:ext cx="5021841" cy="1737528"/>
          </a:xfrm>
          <a:prstGeom prst="rect">
            <a:avLst/>
          </a:prstGeom>
        </p:spPr>
      </p:pic>
      <p:pic>
        <p:nvPicPr>
          <p:cNvPr id="4" name="Picture 3" descr="A large building with a large sign&#10;&#10;AI-generated content may be incorrect.">
            <a:extLst>
              <a:ext uri="{FF2B5EF4-FFF2-40B4-BE49-F238E27FC236}">
                <a16:creationId xmlns:a16="http://schemas.microsoft.com/office/drawing/2014/main" id="{B620525B-6A60-B9B6-4206-8B97DE1B9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11133" r="-8723" b="4670"/>
          <a:stretch>
            <a:fillRect/>
          </a:stretch>
        </p:blipFill>
        <p:spPr>
          <a:xfrm>
            <a:off x="6052842" y="3778079"/>
            <a:ext cx="3091158" cy="17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FF57F-A97D-E898-3AB4-4002F447C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BB3E93F-2F9E-9C4B-B03B-1FD711676909}"/>
              </a:ext>
            </a:extLst>
          </p:cNvPr>
          <p:cNvSpPr txBox="1">
            <a:spLocks/>
          </p:cNvSpPr>
          <p:nvPr/>
        </p:nvSpPr>
        <p:spPr>
          <a:xfrm>
            <a:off x="808443" y="644243"/>
            <a:ext cx="8333954" cy="580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D12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Nebraska Medicine</a:t>
            </a:r>
            <a:endParaRPr lang="en-US">
              <a:ea typeface="+mn-ea"/>
            </a:endParaRP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lang="en-US"/>
              <a:t>More than 70 specialty and primary care clinics, with 50 specialties and subspecialties</a:t>
            </a: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lang="en-US"/>
              <a:t>Clinical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locations in:</a:t>
            </a:r>
          </a:p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/>
              <a:t>Omaha</a:t>
            </a:r>
          </a:p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/>
              <a:t>Bellevue</a:t>
            </a:r>
          </a:p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/>
              <a:t>Grand Island</a:t>
            </a:r>
          </a:p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/>
              <a:t>Kearney</a:t>
            </a: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/>
              <a:t>In fiscal year 2025: 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/>
              <a:t>32,075 discharges </a:t>
            </a:r>
            <a:endParaRPr lang="en-US">
              <a:highlight>
                <a:srgbClr val="FFFF00"/>
              </a:highlight>
            </a:endParaRP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/>
              <a:t>997,447 in-person primary and specialty patient visits 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/>
              <a:t>101,000 telehealth visits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/>
              <a:t>100,513 emergency department visits</a:t>
            </a:r>
          </a:p>
          <a:p>
            <a:pPr lvl="1" indent="0">
              <a:buNone/>
            </a:pPr>
            <a:endParaRPr lang="en-US"/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1500"/>
              <a:t>Planning underway for Project Health, including a state-of-the-art academic medical center </a:t>
            </a: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54B229-2AC8-45C7-801E-06076D54D8ED}"/>
              </a:ext>
            </a:extLst>
          </p:cNvPr>
          <p:cNvSpPr txBox="1">
            <a:spLocks/>
          </p:cNvSpPr>
          <p:nvPr/>
        </p:nvSpPr>
        <p:spPr>
          <a:xfrm>
            <a:off x="685800" y="129555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AD12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About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C64FB-604F-A452-3453-6204ECD3D2AD}"/>
              </a:ext>
            </a:extLst>
          </p:cNvPr>
          <p:cNvSpPr txBox="1"/>
          <p:nvPr/>
        </p:nvSpPr>
        <p:spPr>
          <a:xfrm>
            <a:off x="3164774" y="1543792"/>
            <a:ext cx="2814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LaVista</a:t>
            </a:r>
          </a:p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Papillion</a:t>
            </a:r>
          </a:p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Plattsmouth</a:t>
            </a:r>
          </a:p>
          <a:p>
            <a:endParaRPr lang="en-US"/>
          </a:p>
        </p:txBody>
      </p:sp>
      <p:pic>
        <p:nvPicPr>
          <p:cNvPr id="9" name="Picture 8" descr="A high rise building with a bridge over a street&#10;&#10;AI-generated content may be incorrect.">
            <a:extLst>
              <a:ext uri="{FF2B5EF4-FFF2-40B4-BE49-F238E27FC236}">
                <a16:creationId xmlns:a16="http://schemas.microsoft.com/office/drawing/2014/main" id="{8B4C90B3-7DBF-5535-0C9E-BFBFF67D7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26" y="4840680"/>
            <a:ext cx="3586348" cy="20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558572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/>
              <a:t>Partnership with the </a:t>
            </a:r>
          </a:p>
          <a:p>
            <a:pPr algn="ctr"/>
            <a:r>
              <a:rPr lang="en-US" sz="3200"/>
              <a:t>University of Nebraska Medical Center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3427" y="3843192"/>
            <a:ext cx="444678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indent="-285750">
              <a:buFont typeface="Arial" panose="020B0604020202020204" pitchFamily="34" charset="0"/>
              <a:buChar char="•"/>
            </a:pP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607AEB-8EAF-5DB9-229D-E1953728AE81}"/>
              </a:ext>
            </a:extLst>
          </p:cNvPr>
          <p:cNvSpPr txBox="1"/>
          <p:nvPr/>
        </p:nvSpPr>
        <p:spPr>
          <a:xfrm>
            <a:off x="5318456" y="2601910"/>
            <a:ext cx="3296153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UNMC and Nebraska Medicine have a combined annual impact of $7.1B on Nebraska’s economy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E4C79-0D8A-4B6C-902E-4EE49895FD84}"/>
              </a:ext>
            </a:extLst>
          </p:cNvPr>
          <p:cNvSpPr txBox="1"/>
          <p:nvPr/>
        </p:nvSpPr>
        <p:spPr>
          <a:xfrm>
            <a:off x="1348352" y="2601910"/>
            <a:ext cx="3223648" cy="1308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latin typeface="Arial"/>
                <a:cs typeface="Arial"/>
              </a:rPr>
              <a:t>UNMC ranks as one of the country’s top medical and pharmacy schools</a:t>
            </a:r>
          </a:p>
          <a:p>
            <a:pPr>
              <a:lnSpc>
                <a:spcPct val="100000"/>
              </a:lnSpc>
            </a:pP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US News &amp; World Report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E2E02-4F85-6E50-BC5B-7AF15B222128}"/>
              </a:ext>
            </a:extLst>
          </p:cNvPr>
          <p:cNvSpPr txBox="1"/>
          <p:nvPr/>
        </p:nvSpPr>
        <p:spPr>
          <a:xfrm>
            <a:off x="1348352" y="1429759"/>
            <a:ext cx="32236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Five statewide campuses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4,818 students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6,498 employees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DCC41-7A2C-09D2-1A95-DB3C3D4A7140}"/>
              </a:ext>
            </a:extLst>
          </p:cNvPr>
          <p:cNvSpPr txBox="1"/>
          <p:nvPr/>
        </p:nvSpPr>
        <p:spPr>
          <a:xfrm>
            <a:off x="5318457" y="1445147"/>
            <a:ext cx="329615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Arial"/>
                <a:cs typeface="Arial"/>
              </a:rPr>
              <a:t>$1B operating budget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/>
                <a:cs typeface="Arial"/>
              </a:rPr>
              <a:t>$222.9M in sponsored awards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/>
                <a:cs typeface="Arial"/>
              </a:rPr>
              <a:t>$170.8M in research grants</a:t>
            </a:r>
          </a:p>
        </p:txBody>
      </p:sp>
      <p:pic>
        <p:nvPicPr>
          <p:cNvPr id="11" name="Picture 10" descr="A building with blue lights&#10;&#10;Description automatically generated">
            <a:extLst>
              <a:ext uri="{FF2B5EF4-FFF2-40B4-BE49-F238E27FC236}">
                <a16:creationId xmlns:a16="http://schemas.microsoft.com/office/drawing/2014/main" id="{CF784444-2346-349F-C5B4-C9F447256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40" y="4120469"/>
            <a:ext cx="4900573" cy="25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2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brochure with text&#10;&#10;Description automatically generated">
            <a:extLst>
              <a:ext uri="{FF2B5EF4-FFF2-40B4-BE49-F238E27FC236}">
                <a16:creationId xmlns:a16="http://schemas.microsoft.com/office/drawing/2014/main" id="{D5DF866E-560F-9EB8-D871-C787A3F66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4" b="258"/>
          <a:stretch/>
        </p:blipFill>
        <p:spPr>
          <a:xfrm>
            <a:off x="685800" y="1455576"/>
            <a:ext cx="8458204" cy="401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&amp;#39;s portraits on a tree&#10;&#10;AI-generated content may be incorrect.">
            <a:extLst>
              <a:ext uri="{FF2B5EF4-FFF2-40B4-BE49-F238E27FC236}">
                <a16:creationId xmlns:a16="http://schemas.microsoft.com/office/drawing/2014/main" id="{2CF82B2C-DDC4-EF4C-7739-DD36B6F746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7" t="2662" r="6550" b="2329"/>
          <a:stretch>
            <a:fillRect/>
          </a:stretch>
        </p:blipFill>
        <p:spPr>
          <a:xfrm>
            <a:off x="130" y="-51"/>
            <a:ext cx="8875987" cy="6858655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A2E3AFDF-611E-CD67-D34E-28FED3632A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658916" y="740814"/>
            <a:ext cx="8485084" cy="580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accent1"/>
                </a:solidFill>
              </a:rPr>
              <a:t>Services and Awards:</a:t>
            </a:r>
            <a:endParaRPr lang="en-US" sz="2000">
              <a:solidFill>
                <a:schemeClr val="accent1"/>
              </a:solidFill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International reputation in oncology, solid organ and bone marrow transplant and infectious disease treatment, research and education. 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Regional leader in cardiovascular and neurosciences.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American College of Surgeons (ACS) verified Level 1 Trauma Center admitting pediatric and adult patients 24/7.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Named Best Hospital in Nebraska for 14 consecutive years by U.S. News &amp; World Report.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Nebraska Medical Center named one of the World’s Best Specialized Hospitals by Newsweek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National Consumer Loyalty Award winner from NRC Health.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Named to Forbes list of Best-in-State Employers for seven consecutive years.</a:t>
            </a:r>
            <a:endParaRPr lang="en-US"/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Magnet Recognition from the American Nurses Credentialing Center since 2008.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Nebraska’s Safest Companies Award from the National Safety Council for 18 consecutive years.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HIMMS Analytics Stage 7 designation for inpatient and outpatient primary care is the highest certification for electronic medical record adoption.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29555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/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1942680430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onent xmlns="8adbdb8a-18f4-4363-96a6-c9bea51512e4" xsi:nil="true"/>
    <LaunchDate xmlns="8adbdb8a-18f4-4363-96a6-c9bea51512e4" xsi:nil="true"/>
    <SharedWithUsers xmlns="3af7b607-6fdc-4fff-b240-9e0c29dd49e8">
      <UserInfo>
        <DisplayName>Baltes, Paul A</DisplayName>
        <AccountId>96</AccountId>
        <AccountType/>
      </UserInfo>
      <UserInfo>
        <DisplayName>Straub, Dawn A</DisplayName>
        <AccountId>799</AccountId>
        <AccountType/>
      </UserInfo>
      <UserInfo>
        <DisplayName>Rogers, Sabrina</DisplayName>
        <AccountId>5239</AccountId>
        <AccountType/>
      </UserInfo>
      <UserInfo>
        <DisplayName>Joekel, Tiffany</DisplayName>
        <AccountId>5588</AccountId>
        <AccountType/>
      </UserInfo>
      <UserInfo>
        <DisplayName>Adcock, Stacie R</DisplayName>
        <AccountId>697</AccountId>
        <AccountType/>
      </UserInfo>
      <UserInfo>
        <DisplayName>Augustine, Sheila A</DisplayName>
        <AccountId>1469</AccountId>
        <AccountType/>
      </UserInfo>
      <UserInfo>
        <DisplayName>Wilson, Taylor</DisplayName>
        <AccountId>38</AccountId>
        <AccountType/>
      </UserInfo>
      <UserInfo>
        <DisplayName>Thomas, Kayla L</DisplayName>
        <AccountId>220</AccountId>
        <AccountType/>
      </UserInfo>
      <UserInfo>
        <DisplayName>Chester, Dan</DisplayName>
        <AccountId>7831</AccountId>
        <AccountType/>
      </UserInfo>
      <UserInfo>
        <DisplayName>Skiermont, Kyle F</DisplayName>
        <AccountId>3463</AccountId>
        <AccountType/>
      </UserInfo>
      <UserInfo>
        <DisplayName>Brackle, Bryce</DisplayName>
        <AccountId>2884</AccountId>
        <AccountType/>
      </UserInfo>
      <UserInfo>
        <DisplayName>Lococo, Frank S</DisplayName>
        <AccountId>24</AccountId>
        <AccountType/>
      </UserInfo>
    </SharedWithUsers>
    <Meeting_x0020_notes xmlns="8adbdb8a-18f4-4363-96a6-c9bea51512e4">true</Meeting_x0020_notes>
    <Tags xmlns="8adbdb8a-18f4-4363-96a6-c9bea51512e4" xsi:nil="true"/>
    <TaxCatchAll xmlns="3af7b607-6fdc-4fff-b240-9e0c29dd49e8" xsi:nil="true"/>
    <lcf76f155ced4ddcb4097134ff3c332f xmlns="8adbdb8a-18f4-4363-96a6-c9bea51512e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CAF8FA3DFF954E9454EEB856B16B17" ma:contentTypeVersion="32" ma:contentTypeDescription="Create a new document." ma:contentTypeScope="" ma:versionID="215667e4ad9afc4b9d75a253354c66e6">
  <xsd:schema xmlns:xsd="http://www.w3.org/2001/XMLSchema" xmlns:xs="http://www.w3.org/2001/XMLSchema" xmlns:p="http://schemas.microsoft.com/office/2006/metadata/properties" xmlns:ns2="8adbdb8a-18f4-4363-96a6-c9bea51512e4" xmlns:ns3="3af7b607-6fdc-4fff-b240-9e0c29dd49e8" targetNamespace="http://schemas.microsoft.com/office/2006/metadata/properties" ma:root="true" ma:fieldsID="d1749a1c152a9c5a092c15ebb97a2727" ns2:_="" ns3:_="">
    <xsd:import namespace="8adbdb8a-18f4-4363-96a6-c9bea51512e4"/>
    <xsd:import namespace="3af7b607-6fdc-4fff-b240-9e0c29dd49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aunchDate" minOccurs="0"/>
                <xsd:element ref="ns2:Component" minOccurs="0"/>
                <xsd:element ref="ns2:MediaLengthInSeconds" minOccurs="0"/>
                <xsd:element ref="ns2:Meeting_x0020_notes" minOccurs="0"/>
                <xsd:element ref="ns2:Tag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bdb8a-18f4-4363-96a6-c9bea5151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aunchDate" ma:index="20" nillable="true" ma:displayName="Launch Date" ma:format="Dropdown" ma:internalName="LaunchDate">
      <xsd:simpleType>
        <xsd:restriction base="dms:Text">
          <xsd:maxLength value="255"/>
        </xsd:restriction>
      </xsd:simpleType>
    </xsd:element>
    <xsd:element name="Component" ma:index="21" nillable="true" ma:displayName="Component" ma:format="Dropdown" ma:internalName="Component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eting_x0020_notes" ma:index="23" nillable="true" ma:displayName="Meeting notes" ma:default="1" ma:internalName="Meeting_x0020_notes">
      <xsd:simpleType>
        <xsd:restriction base="dms:Boolean"/>
      </xsd:simpleType>
    </xsd:element>
    <xsd:element name="Tags" ma:index="24" nillable="true" ma:displayName="Tags" ma:format="Dropdown" ma:internalName="Tags">
      <xsd:simpleType>
        <xsd:union memberTypes="dms:Text">
          <xsd:simpleType>
            <xsd:restriction base="dms:Choice">
              <xsd:enumeration value="SEO"/>
              <xsd:enumeration value="Choice 2"/>
              <xsd:enumeration value="Choice 3"/>
            </xsd:restriction>
          </xsd:simpleType>
        </xsd:un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7b607-6fdc-4fff-b240-9e0c29dd49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3f20226-2186-45a7-966a-d00638f8acd9}" ma:internalName="TaxCatchAll" ma:showField="CatchAllData" ma:web="3af7b607-6fdc-4fff-b240-9e0c29dd49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DB11FD-8D90-43AB-8829-3EB283ADCB87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af7b607-6fdc-4fff-b240-9e0c29dd49e8"/>
    <ds:schemaRef ds:uri="8adbdb8a-18f4-4363-96a6-c9bea51512e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B5ACD1F-5F8E-4294-A567-A6EC9BDA84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49263-7960-4965-8457-ED2315C8F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dbdb8a-18f4-4363-96a6-c9bea51512e4"/>
    <ds:schemaRef ds:uri="3af7b607-6fdc-4fff-b240-9e0c29dd49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4a28940-b464-41c3-ba3b-b4fa6665bc05}" enabled="0" method="" siteId="{84a28940-b464-41c3-ba3b-b4fa6665bc0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481</Words>
  <Application>Microsoft Office PowerPoint</Application>
  <PresentationFormat>On-screen Show (4:3)</PresentationFormat>
  <Paragraphs>84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Arial-BoldMT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Nebraska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Hoeman, Melissa A</dc:creator>
  <cp:lastModifiedBy>Evans, Joe D</cp:lastModifiedBy>
  <cp:revision>18</cp:revision>
  <dcterms:created xsi:type="dcterms:W3CDTF">2020-01-30T19:41:55Z</dcterms:created>
  <dcterms:modified xsi:type="dcterms:W3CDTF">2025-12-15T15:28:15Z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0x010100D8CAF8FA3DFF954E9454EEB856B16B17</vt:lpwstr>
  </property>
  <property fmtid="{D5CDD505-2E9C-101B-9397-08002B2CF9AE}" pid="3" name="AdvertisingRelated?">
    <vt:bool>true</vt:bool>
  </property>
  <property fmtid="{D5CDD505-2E9C-101B-9397-08002B2CF9AE}" pid="4" name="MediaServiceImageTags">
    <vt:lpwstr/>
  </property>
</Properties>
</file>