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1"/>
  </p:notesMasterIdLst>
  <p:sldIdLst>
    <p:sldId id="257" r:id="rId5"/>
    <p:sldId id="345" r:id="rId6"/>
    <p:sldId id="344" r:id="rId7"/>
    <p:sldId id="320" r:id="rId8"/>
    <p:sldId id="343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4BA614-93CA-5B27-E07E-40B78773E4FE}" name="Evans, Joe D" initials="ED" userId="S::josevans@nebraskamed.com::c0dc04c2-49f1-464c-aa96-6f8ae725e0f1" providerId="AD"/>
  <p188:author id="{AA91EBB5-37BF-CFFA-E332-9F1561917EB1}" name="Dahlheim, Gregg A" initials="GD" userId="S::GDahlheim@nebraskamed.com::7f9e043c-20c0-42d3-a175-6f85c41861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5" autoAdjust="0"/>
    <p:restoredTop sz="88682" autoAdjust="0"/>
  </p:normalViewPr>
  <p:slideViewPr>
    <p:cSldViewPr snapToGrid="0">
      <p:cViewPr varScale="1">
        <p:scale>
          <a:sx n="77" d="100"/>
          <a:sy n="77" d="100"/>
        </p:scale>
        <p:origin x="90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F499A-0C2D-4A38-9527-D0E34BC3765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0769F-929B-4842-BE7F-9356EDD30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This reflects FY26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23AD94-11C3-4FD5-9F80-4FB08EDCC4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088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5FE47-8D7D-2B20-7797-D26149C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74FB03-3845-F5BE-AA86-C749962E3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CD629-4B8C-791C-24D5-7B73666A9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This reflects FY26</a:t>
            </a:r>
          </a:p>
          <a:p>
            <a:r>
              <a:rPr lang="en-US" dirty="0">
                <a:highlight>
                  <a:srgbClr val="FFFF00"/>
                </a:highlight>
              </a:rPr>
              <a:t> 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26742-A0D7-EF5F-D7E2-60F07835C1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23AD94-11C3-4FD5-9F80-4FB08EDCC4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594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3C4EB-05A0-4BCD-B7F1-1762780E09B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05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3AD94-11C3-4FD5-9F80-4FB08EDCC4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1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 chart as of Sept. 2026</a:t>
            </a:r>
          </a:p>
          <a:p>
            <a:r>
              <a:rPr lang="en-US" dirty="0"/>
              <a:t>The Nebraska Medicine leadership organization chart with images of the leaders and their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0769F-929B-4842-BE7F-9356EDD303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59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SEPT. 2026 </a:t>
            </a:r>
          </a:p>
          <a:p>
            <a:endParaRPr lang="en-US" dirty="0"/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3AD94-11C3-4FD5-9F80-4FB08EDCC4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4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_bkg_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720" y="657321"/>
            <a:ext cx="6480951" cy="316784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500" b="1" i="0" baseline="0">
                <a:solidFill>
                  <a:schemeClr val="bg1"/>
                </a:solidFill>
                <a:latin typeface="Arial-BoldMT"/>
                <a:cs typeface="Arial-BoldMT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6720" y="3825164"/>
            <a:ext cx="6400800" cy="688511"/>
          </a:xfrm>
        </p:spPr>
        <p:txBody>
          <a:bodyPr>
            <a:normAutofit/>
          </a:bodyPr>
          <a:lstStyle>
            <a:lvl1pPr marL="0" indent="0" algn="l">
              <a:buNone/>
              <a:defRPr sz="1600" b="1" i="0" baseline="0">
                <a:solidFill>
                  <a:srgbClr val="C3CD7B"/>
                </a:solidFill>
                <a:latin typeface="Arial-BoldMT"/>
                <a:cs typeface="Arial-BoldM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64001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56666" y="395831"/>
            <a:ext cx="7606427" cy="1359153"/>
          </a:xfrm>
        </p:spPr>
        <p:txBody>
          <a:bodyPr t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56667" y="1882620"/>
            <a:ext cx="7282212" cy="395031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600"/>
            </a:lvl1pPr>
            <a:lvl2pPr>
              <a:lnSpc>
                <a:spcPct val="90000"/>
              </a:lnSpc>
              <a:defRPr sz="1600">
                <a:latin typeface="Arial"/>
                <a:cs typeface="Arial"/>
              </a:defRPr>
            </a:lvl2pPr>
            <a:lvl3pPr>
              <a:lnSpc>
                <a:spcPct val="90000"/>
              </a:lnSpc>
              <a:defRPr sz="16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956439" y="5936345"/>
            <a:ext cx="12935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11EEC-60B6-DF4B-A821-B910872C5F64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989EA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5667" y="5936345"/>
            <a:ext cx="335538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1047" y="5936345"/>
            <a:ext cx="1262187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1CAA2-7C6D-8F48-BAEE-2DAFD071A58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989EA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65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4"/>
          </p:nvPr>
        </p:nvSpPr>
        <p:spPr>
          <a:xfrm>
            <a:off x="4679846" y="1882621"/>
            <a:ext cx="3465576" cy="3895426"/>
          </a:xfrm>
        </p:spPr>
        <p:txBody>
          <a:bodyPr anchor="t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956439" y="1882620"/>
            <a:ext cx="3465137" cy="3895427"/>
          </a:xfrm>
        </p:spPr>
        <p:txBody>
          <a:bodyPr anchor="t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956439" y="5936345"/>
            <a:ext cx="12935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11EEC-60B6-DF4B-A821-B910872C5F64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989EA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5667" y="5936345"/>
            <a:ext cx="335538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1047" y="5936345"/>
            <a:ext cx="1262187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1CAA2-7C6D-8F48-BAEE-2DAFD071A58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989EA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23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ing_bkg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losing_bkg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4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 sz="2000">
                <a:latin typeface="Arial"/>
                <a:cs typeface="Arial"/>
              </a:defRPr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956667" y="2282646"/>
            <a:ext cx="7282213" cy="457200"/>
          </a:xfrm>
        </p:spPr>
        <p:txBody>
          <a:bodyPr tIns="0" bIns="0" anchor="t"/>
          <a:lstStyle>
            <a:lvl1pPr>
              <a:defRPr b="1">
                <a:solidFill>
                  <a:srgbClr val="989EA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49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2AAF6C-70A0-4987-A6CB-1F5057FFE93E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721741-E6D1-48C4-A7CD-D1D7915BAB5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95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56669" y="395836"/>
            <a:ext cx="7606427" cy="1359153"/>
          </a:xfrm>
        </p:spPr>
        <p:txBody>
          <a:bodyPr tIns="0" b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56667" y="1882620"/>
            <a:ext cx="7282212" cy="3950311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900"/>
            </a:lvl1pPr>
            <a:lvl2pPr>
              <a:lnSpc>
                <a:spcPct val="90000"/>
              </a:lnSpc>
              <a:defRPr sz="900">
                <a:latin typeface="Arial"/>
                <a:cs typeface="Arial"/>
              </a:defRPr>
            </a:lvl2pPr>
            <a:lvl3pPr>
              <a:lnSpc>
                <a:spcPct val="90000"/>
              </a:lnSpc>
              <a:defRPr sz="900"/>
            </a:lvl3pPr>
            <a:lvl4pPr>
              <a:lnSpc>
                <a:spcPct val="90000"/>
              </a:lnSpc>
              <a:defRPr sz="900"/>
            </a:lvl4pPr>
            <a:lvl5pPr>
              <a:lnSpc>
                <a:spcPct val="90000"/>
              </a:lnSpc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956440" y="5936348"/>
            <a:ext cx="129354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F11EEC-60B6-DF4B-A821-B910872C5F64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989EA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5667" y="5936348"/>
            <a:ext cx="335538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21049" y="5936348"/>
            <a:ext cx="1262187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989EA3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1CAA2-7C6D-8F48-BAEE-2DAFD071A58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989EA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EA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85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56669" y="353962"/>
            <a:ext cx="7606427" cy="566095"/>
          </a:xfrm>
        </p:spPr>
        <p:txBody>
          <a:bodyPr tIns="0" bIns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1080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56677" y="353979"/>
            <a:ext cx="7606427" cy="566095"/>
          </a:xfrm>
        </p:spPr>
        <p:txBody>
          <a:bodyPr tIns="0" bIns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623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0" bIns="0"/>
          <a:lstStyle>
            <a:lvl1pPr>
              <a:defRPr>
                <a:solidFill>
                  <a:srgbClr val="303B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 sz="1500">
                <a:latin typeface="Arial"/>
                <a:cs typeface="Arial"/>
              </a:defRPr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956668" y="2282646"/>
            <a:ext cx="7282213" cy="457200"/>
          </a:xfrm>
        </p:spPr>
        <p:txBody>
          <a:bodyPr tIns="0" bIns="0" anchor="t"/>
          <a:lstStyle>
            <a:lvl1pPr>
              <a:defRPr b="1">
                <a:solidFill>
                  <a:srgbClr val="A2B52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715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0" bIns="0"/>
          <a:lstStyle>
            <a:lvl1pPr>
              <a:defRPr>
                <a:solidFill>
                  <a:srgbClr val="303B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 sz="1500">
                <a:latin typeface="Arial"/>
                <a:cs typeface="Arial"/>
              </a:defRPr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956668" y="2282646"/>
            <a:ext cx="7282213" cy="457200"/>
          </a:xfrm>
        </p:spPr>
        <p:txBody>
          <a:bodyPr tIns="0" bIns="0" anchor="t"/>
          <a:lstStyle>
            <a:lvl1pPr>
              <a:defRPr b="1">
                <a:solidFill>
                  <a:srgbClr val="A2B52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3805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0" bIns="0"/>
          <a:lstStyle>
            <a:lvl1pPr>
              <a:defRPr>
                <a:solidFill>
                  <a:srgbClr val="303B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 sz="1500">
                <a:latin typeface="Arial"/>
                <a:cs typeface="Arial"/>
              </a:defRPr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956668" y="2282646"/>
            <a:ext cx="7282213" cy="457200"/>
          </a:xfrm>
        </p:spPr>
        <p:txBody>
          <a:bodyPr tIns="0" bIns="0" anchor="t"/>
          <a:lstStyle>
            <a:lvl1pPr>
              <a:defRPr b="1">
                <a:solidFill>
                  <a:srgbClr val="A2B52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158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50072" y="688424"/>
            <a:ext cx="8128557" cy="547174"/>
          </a:xfrm>
        </p:spPr>
        <p:txBody>
          <a:bodyPr tIns="0" bIns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47861" y="1382027"/>
            <a:ext cx="8130768" cy="4569406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400">
                <a:latin typeface="Arial"/>
                <a:cs typeface="Arial"/>
              </a:defRPr>
            </a:lvl2pPr>
            <a:lvl3pPr>
              <a:lnSpc>
                <a:spcPct val="90000"/>
              </a:lnSpc>
              <a:defRPr sz="2400"/>
            </a:lvl3pPr>
            <a:lvl4pPr>
              <a:lnSpc>
                <a:spcPct val="90000"/>
              </a:lnSpc>
              <a:defRPr sz="2400"/>
            </a:lvl4pPr>
            <a:lvl5pPr>
              <a:lnSpc>
                <a:spcPct val="9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7863" y="6228925"/>
            <a:ext cx="504281" cy="295236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989EA3"/>
                </a:solidFill>
                <a:latin typeface="Arial"/>
                <a:cs typeface="Arial"/>
              </a:defRPr>
            </a:lvl1pPr>
          </a:lstStyle>
          <a:p>
            <a:fld id="{D0394A55-0D5E-E449-981A-A375C652B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9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ntent_bkg_2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6666" y="395831"/>
            <a:ext cx="7606427" cy="1359153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/>
          <a:p>
            <a:r>
              <a:rPr lang="en-US"/>
              <a:t>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6667" y="1882620"/>
            <a:ext cx="7282212" cy="4689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549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500" b="1" i="0" kern="1200" baseline="0">
          <a:solidFill>
            <a:srgbClr val="AD122A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ct val="20000"/>
        </a:spcBef>
        <a:buFontTx/>
        <a:buNone/>
        <a:defRPr sz="16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lnSpc>
          <a:spcPct val="90000"/>
        </a:lnSpc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lnSpc>
          <a:spcPct val="90000"/>
        </a:lnSpc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808443" y="644243"/>
            <a:ext cx="8333954" cy="5808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D122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Nebraska Medicine</a:t>
            </a:r>
            <a:endParaRPr lang="en-US" dirty="0">
              <a:ea typeface="+mn-ea"/>
            </a:endParaRPr>
          </a:p>
          <a:p>
            <a:pPr marL="342265" indent="-342265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$</a:t>
            </a:r>
            <a:r>
              <a:rPr lang="en-US" dirty="0"/>
              <a:t>3.6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billion academic health system</a:t>
            </a:r>
            <a:r>
              <a:rPr lang="en-US" dirty="0"/>
              <a:t> </a:t>
            </a:r>
          </a:p>
          <a:p>
            <a:pPr marL="342265" marR="0" lvl="0" indent="-342265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10,337 employees and nearly 1,400 affiliated physicians</a:t>
            </a:r>
            <a:endParaRPr lang="en-US" dirty="0"/>
          </a:p>
          <a:p>
            <a:pPr marL="342265" marR="0" lvl="0" indent="-342265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Primary clinical partner of University of Nebraska Medical Center</a:t>
            </a:r>
            <a:r>
              <a:rPr lang="en-US" dirty="0"/>
              <a:t> </a:t>
            </a:r>
            <a:endParaRPr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342265" indent="-342265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Two hospitals, </a:t>
            </a:r>
            <a:r>
              <a:rPr lang="en-US" dirty="0"/>
              <a:t>anchored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by tertiary/quaternary academic medical </a:t>
            </a:r>
            <a:r>
              <a:rPr lang="en-US" dirty="0"/>
              <a:t>center</a:t>
            </a:r>
          </a:p>
          <a:p>
            <a:pPr marL="342265" indent="-342265">
              <a:buFont typeface="Arial" panose="020B0604020202020204" pitchFamily="34" charset="0"/>
              <a:buChar char="•"/>
              <a:defRPr/>
            </a:pPr>
            <a:r>
              <a:rPr lang="en-US" dirty="0"/>
              <a:t>809 licensed inpatient beds in Omaha and Bellevue </a:t>
            </a:r>
          </a:p>
          <a:p>
            <a:pPr marL="1085215" lvl="1" indent="-342265">
              <a:buFont typeface="Arial" panose="020B0604020202020204" pitchFamily="34" charset="0"/>
              <a:buChar char="•"/>
            </a:pPr>
            <a:r>
              <a:rPr lang="en-US" dirty="0"/>
              <a:t>Nebraska Medical Center: 718 licensed beds</a:t>
            </a:r>
          </a:p>
          <a:p>
            <a:pPr marL="1085215" lvl="1" indent="-342265">
              <a:buFont typeface="Arial" panose="020B0604020202020204" pitchFamily="34" charset="0"/>
              <a:buChar char="•"/>
            </a:pPr>
            <a:r>
              <a:rPr lang="en-US" dirty="0"/>
              <a:t>Bellevue Medical Center: 91 licensed beds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 idx="4294967295"/>
          </p:nvPr>
        </p:nvSpPr>
        <p:spPr>
          <a:xfrm>
            <a:off x="685800" y="129555"/>
            <a:ext cx="8396654" cy="5532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0" rIns="91440" bIns="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baseline="0">
                <a:solidFill>
                  <a:srgbClr val="AD122A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D12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About Us</a:t>
            </a:r>
          </a:p>
        </p:txBody>
      </p:sp>
      <p:pic>
        <p:nvPicPr>
          <p:cNvPr id="3" name="Picture 2" descr="A wide angle photo of the Nebraska Medical Center in Omaha, Nebraska.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30" r="195"/>
          <a:stretch/>
        </p:blipFill>
        <p:spPr>
          <a:xfrm>
            <a:off x="685800" y="3778079"/>
            <a:ext cx="5021841" cy="1737528"/>
          </a:xfrm>
          <a:prstGeom prst="rect">
            <a:avLst/>
          </a:prstGeom>
        </p:spPr>
      </p:pic>
      <p:pic>
        <p:nvPicPr>
          <p:cNvPr id="4" name="Picture 3" descr="An exterior photo showing the Bellevue Medical Center hospital in Bellevue, Nebraska">
            <a:extLst>
              <a:ext uri="{FF2B5EF4-FFF2-40B4-BE49-F238E27FC236}">
                <a16:creationId xmlns:a16="http://schemas.microsoft.com/office/drawing/2014/main" id="{B620525B-6A60-B9B6-4206-8B97DE1B9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3" t="11133" r="-8723" b="4670"/>
          <a:stretch>
            <a:fillRect/>
          </a:stretch>
        </p:blipFill>
        <p:spPr>
          <a:xfrm>
            <a:off x="6052842" y="3778079"/>
            <a:ext cx="3091158" cy="173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3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FF57F-A97D-E898-3AB4-4002F447C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F54B229-2AC8-45C7-801E-06076D54D8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5800" y="129555"/>
            <a:ext cx="8396654" cy="5532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0" rIns="91440" bIns="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baseline="0">
                <a:solidFill>
                  <a:srgbClr val="AD122A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D12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About Us Continued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BB3E93F-2F9E-9C4B-B03B-1FD711676909}"/>
              </a:ext>
            </a:extLst>
          </p:cNvPr>
          <p:cNvSpPr txBox="1">
            <a:spLocks/>
          </p:cNvSpPr>
          <p:nvPr/>
        </p:nvSpPr>
        <p:spPr>
          <a:xfrm>
            <a:off x="808443" y="644244"/>
            <a:ext cx="7528733" cy="3960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D122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Nebraska Medicine</a:t>
            </a:r>
            <a:endParaRPr lang="en-US" dirty="0">
              <a:ea typeface="+mn-ea"/>
            </a:endParaRPr>
          </a:p>
          <a:p>
            <a:pPr marL="342265" indent="-342265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Nearly 90 specialty and primary care clinics, with 50 specialties and subspecialties</a:t>
            </a:r>
          </a:p>
          <a:p>
            <a:pPr marL="342265" indent="-342265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Clinical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locations in:</a:t>
            </a: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Omaha</a:t>
            </a: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Bellevue</a:t>
            </a: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Grand Island</a:t>
            </a:r>
          </a:p>
          <a:p>
            <a:pPr>
              <a:defRPr/>
            </a:pPr>
            <a:endParaRPr lang="en-US" sz="1800" dirty="0"/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1800" dirty="0"/>
              <a:t>In fiscal year 2026: </a:t>
            </a:r>
          </a:p>
          <a:p>
            <a:pPr marL="1085215" lvl="1" indent="-342265">
              <a:buFont typeface="Arial" panose="020B0604020202020204" pitchFamily="34" charset="0"/>
              <a:buChar char="•"/>
            </a:pPr>
            <a:r>
              <a:rPr lang="en-US" sz="1800" dirty="0"/>
              <a:t>32,421discharges </a:t>
            </a:r>
            <a:endParaRPr lang="en-US" sz="1800" dirty="0">
              <a:highlight>
                <a:srgbClr val="FFFF00"/>
              </a:highlight>
            </a:endParaRPr>
          </a:p>
          <a:p>
            <a:pPr marL="1085215" lvl="1" indent="-342265">
              <a:buFont typeface="Arial" panose="020B0604020202020204" pitchFamily="34" charset="0"/>
              <a:buChar char="•"/>
            </a:pPr>
            <a:r>
              <a:rPr lang="en-US" sz="1800" dirty="0"/>
              <a:t>1,076,597 in-person primary and specialty patient visits </a:t>
            </a:r>
          </a:p>
          <a:p>
            <a:pPr marL="1085215" lvl="1" indent="-342265">
              <a:buFont typeface="Arial" panose="020B0604020202020204" pitchFamily="34" charset="0"/>
              <a:buChar char="•"/>
            </a:pPr>
            <a:r>
              <a:rPr lang="en-US" sz="1800" dirty="0"/>
              <a:t>109,000 telehealth visits</a:t>
            </a:r>
          </a:p>
          <a:p>
            <a:pPr marL="1085215" lvl="1" indent="-342265">
              <a:buFont typeface="Arial" panose="020B0604020202020204" pitchFamily="34" charset="0"/>
              <a:buChar char="•"/>
            </a:pPr>
            <a:r>
              <a:rPr lang="en-US" sz="1800" dirty="0"/>
              <a:t>101,636 emergency department visits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5C64FB-604F-A452-3453-6204ECD3D2AD}"/>
              </a:ext>
            </a:extLst>
          </p:cNvPr>
          <p:cNvSpPr txBox="1"/>
          <p:nvPr/>
        </p:nvSpPr>
        <p:spPr>
          <a:xfrm>
            <a:off x="3164774" y="1543792"/>
            <a:ext cx="28144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5215" lvl="1" indent="-342265"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Kearney</a:t>
            </a: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LaVista</a:t>
            </a: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Papillion</a:t>
            </a:r>
          </a:p>
          <a:p>
            <a:pPr marL="1085215" lvl="1" indent="-342265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Plattsmouth</a:t>
            </a:r>
          </a:p>
          <a:p>
            <a:endParaRPr lang="en-US" dirty="0"/>
          </a:p>
        </p:txBody>
      </p:sp>
      <p:pic>
        <p:nvPicPr>
          <p:cNvPr id="9" name="Picture 8" descr="Project health rendering showing a futuristic high rise building with a bridge over a street.">
            <a:extLst>
              <a:ext uri="{FF2B5EF4-FFF2-40B4-BE49-F238E27FC236}">
                <a16:creationId xmlns:a16="http://schemas.microsoft.com/office/drawing/2014/main" id="{8B4C90B3-7DBF-5535-0C9E-BFBFF67D70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11" y="5434165"/>
            <a:ext cx="2349329" cy="13214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FB9B3-31B6-F671-F70B-667EC7CC322B}"/>
              </a:ext>
            </a:extLst>
          </p:cNvPr>
          <p:cNvSpPr txBox="1"/>
          <p:nvPr/>
        </p:nvSpPr>
        <p:spPr>
          <a:xfrm>
            <a:off x="808444" y="4734131"/>
            <a:ext cx="8023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Construction underway for Project Health, Saxena Health Center and Gretna Landing Health Center</a:t>
            </a:r>
          </a:p>
          <a:p>
            <a:endParaRPr lang="en-US" dirty="0"/>
          </a:p>
        </p:txBody>
      </p:sp>
      <p:pic>
        <p:nvPicPr>
          <p:cNvPr id="10" name="Picture 9" descr="An aerial view of the construction of the future Gretna Landing Health Center.">
            <a:extLst>
              <a:ext uri="{FF2B5EF4-FFF2-40B4-BE49-F238E27FC236}">
                <a16:creationId xmlns:a16="http://schemas.microsoft.com/office/drawing/2014/main" id="{01A0A5FA-1DB0-5117-FCA4-532B12EC8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5"/>
          <a:stretch>
            <a:fillRect/>
          </a:stretch>
        </p:blipFill>
        <p:spPr>
          <a:xfrm>
            <a:off x="5768901" y="5423406"/>
            <a:ext cx="2349326" cy="1332255"/>
          </a:xfrm>
          <a:prstGeom prst="rect">
            <a:avLst/>
          </a:prstGeom>
        </p:spPr>
      </p:pic>
      <p:pic>
        <p:nvPicPr>
          <p:cNvPr id="8" name="Picture 7" descr="Saxena Health Center rendering showing the new health center, along with a Chihuly glass sculpture.">
            <a:extLst>
              <a:ext uri="{FF2B5EF4-FFF2-40B4-BE49-F238E27FC236}">
                <a16:creationId xmlns:a16="http://schemas.microsoft.com/office/drawing/2014/main" id="{A82E2425-E4AD-B6FE-1B84-86987C82B8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" t="16745" r="11695"/>
          <a:stretch>
            <a:fillRect/>
          </a:stretch>
        </p:blipFill>
        <p:spPr>
          <a:xfrm>
            <a:off x="3325615" y="5434165"/>
            <a:ext cx="2362711" cy="133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3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 noGrp="1"/>
          </p:cNvSpPr>
          <p:nvPr>
            <p:ph type="title" idx="4294967295"/>
          </p:nvPr>
        </p:nvSpPr>
        <p:spPr>
          <a:xfrm>
            <a:off x="838200" y="178344"/>
            <a:ext cx="8396654" cy="9334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baseline="0">
                <a:solidFill>
                  <a:srgbClr val="AD122A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D12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Partnership with the 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D122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University of Nebraska Medical Center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9E2E02-4F85-6E50-BC5B-7AF15B222128}"/>
              </a:ext>
            </a:extLst>
          </p:cNvPr>
          <p:cNvSpPr txBox="1"/>
          <p:nvPr/>
        </p:nvSpPr>
        <p:spPr>
          <a:xfrm>
            <a:off x="1348352" y="1322754"/>
            <a:ext cx="322364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Five statewide campuses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4,847 students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6,508 employees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0DCC41-7A2C-09D2-1A95-DB3C3D4A7140}"/>
              </a:ext>
            </a:extLst>
          </p:cNvPr>
          <p:cNvSpPr txBox="1"/>
          <p:nvPr/>
        </p:nvSpPr>
        <p:spPr>
          <a:xfrm>
            <a:off x="5318457" y="1338142"/>
            <a:ext cx="329615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rial"/>
                <a:cs typeface="Arial"/>
              </a:rPr>
              <a:t>$1B operating budget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rial"/>
                <a:cs typeface="Arial"/>
              </a:rPr>
              <a:t>$290M in sponsored awards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rial"/>
                <a:cs typeface="Arial"/>
              </a:rPr>
              <a:t>$230M in research grants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E4C79-0D8A-4B6C-902E-4EE49895FD84}"/>
              </a:ext>
            </a:extLst>
          </p:cNvPr>
          <p:cNvSpPr txBox="1"/>
          <p:nvPr/>
        </p:nvSpPr>
        <p:spPr>
          <a:xfrm>
            <a:off x="1348352" y="2494905"/>
            <a:ext cx="3223648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boost rural health workforce, UNMC educates physicians, pharmacists, nurses and more at its regional campus in Kearney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607AEB-8EAF-5DB9-229D-E1953728AE81}"/>
              </a:ext>
            </a:extLst>
          </p:cNvPr>
          <p:cNvSpPr txBox="1">
            <a:spLocks/>
          </p:cNvSpPr>
          <p:nvPr/>
        </p:nvSpPr>
        <p:spPr>
          <a:xfrm>
            <a:off x="5318456" y="2494905"/>
            <a:ext cx="329615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UNMC and Nebraska Medicine have a combined annual impact of $7.7B on Nebraska’s economy</a:t>
            </a:r>
          </a:p>
        </p:txBody>
      </p:sp>
      <p:pic>
        <p:nvPicPr>
          <p:cNvPr id="4" name="Picture 3" descr="An exterior photo of the UNMC Douglas A. Kristensen Rural Health Education Complex">
            <a:extLst>
              <a:ext uri="{FF2B5EF4-FFF2-40B4-BE49-F238E27FC236}">
                <a16:creationId xmlns:a16="http://schemas.microsoft.com/office/drawing/2014/main" id="{6F0D1284-C959-2FDD-DB77-101B27B042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0" b="21897"/>
          <a:stretch>
            <a:fillRect/>
          </a:stretch>
        </p:blipFill>
        <p:spPr>
          <a:xfrm>
            <a:off x="1348352" y="4160838"/>
            <a:ext cx="6691256" cy="253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23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7F9FD-C136-FC23-F9D9-B0BF02FD1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666" y="365760"/>
            <a:ext cx="7606427" cy="906936"/>
          </a:xfrm>
        </p:spPr>
        <p:txBody>
          <a:bodyPr vert="horz" lIns="91440" tIns="0" rIns="91440" bIns="0" rtlCol="0" anchor="b">
            <a:normAutofit/>
          </a:bodyPr>
          <a:lstStyle/>
          <a:p>
            <a:pPr algn="ctr"/>
            <a:r>
              <a:rPr lang="en-US" sz="3200" dirty="0"/>
              <a:t>Nebraska Medicine mission, </a:t>
            </a:r>
            <a:br>
              <a:rPr lang="en-US" sz="3200" dirty="0"/>
            </a:br>
            <a:r>
              <a:rPr lang="en-US" sz="3200" dirty="0"/>
              <a:t>values, and priorities</a:t>
            </a:r>
          </a:p>
        </p:txBody>
      </p:sp>
      <p:pic>
        <p:nvPicPr>
          <p:cNvPr id="4" name="Picture 3" descr="Nebraska Medicine’s mission, ITEACH values, and four priorities.">
            <a:extLst>
              <a:ext uri="{FF2B5EF4-FFF2-40B4-BE49-F238E27FC236}">
                <a16:creationId xmlns:a16="http://schemas.microsoft.com/office/drawing/2014/main" id="{D5DF866E-560F-9EB8-D871-C787A3F663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74" t="1" r="2609" b="258"/>
          <a:stretch>
            <a:fillRect/>
          </a:stretch>
        </p:blipFill>
        <p:spPr>
          <a:xfrm>
            <a:off x="773352" y="1455576"/>
            <a:ext cx="8215009" cy="401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9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FD7E0-0CE5-7258-A831-CAE4FA95D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666" y="-1350498"/>
            <a:ext cx="7606427" cy="872196"/>
          </a:xfrm>
        </p:spPr>
        <p:txBody>
          <a:bodyPr vert="horz" lIns="91440" tIns="0" rIns="91440" bIns="0" rtlCol="0" anchor="b">
            <a:normAutofit fontScale="90000"/>
          </a:bodyPr>
          <a:lstStyle/>
          <a:p>
            <a:pPr algn="ctr"/>
            <a:r>
              <a:rPr lang="en-US" sz="3200" dirty="0"/>
              <a:t>Nebraska Medicine leadership organization chart</a:t>
            </a:r>
          </a:p>
        </p:txBody>
      </p:sp>
      <p:pic>
        <p:nvPicPr>
          <p:cNvPr id="5" name="Picture 4" descr="The Nebraska Medicine leadership organization chart with images of the leaders and their titles.&#10;">
            <a:extLst>
              <a:ext uri="{FF2B5EF4-FFF2-40B4-BE49-F238E27FC236}">
                <a16:creationId xmlns:a16="http://schemas.microsoft.com/office/drawing/2014/main" id="{985CB327-85F5-A129-6C4C-0D07371C31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t="1936" r="3652" b="1936"/>
          <a:stretch>
            <a:fillRect/>
          </a:stretch>
        </p:blipFill>
        <p:spPr>
          <a:xfrm>
            <a:off x="-368440" y="-1"/>
            <a:ext cx="951244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05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66B3-68AB-4918-8B97-6A12DE0E2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666" y="-829853"/>
            <a:ext cx="7606427" cy="553235"/>
          </a:xfrm>
        </p:spPr>
        <p:txBody>
          <a:bodyPr vert="horz" lIns="91440" tIns="0" rIns="91440" bIns="0" rtlCol="0" anchor="b">
            <a:normAutofit/>
          </a:bodyPr>
          <a:lstStyle/>
          <a:p>
            <a:pPr algn="ctr"/>
            <a:r>
              <a:rPr lang="en-US" sz="3200" dirty="0"/>
              <a:t>About our services and awards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129555"/>
            <a:ext cx="8396654" cy="553235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baseline="0">
                <a:solidFill>
                  <a:srgbClr val="AD122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dirty="0"/>
              <a:t>Recognitions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58916" y="740814"/>
            <a:ext cx="8485084" cy="5808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1"/>
                </a:solidFill>
              </a:rPr>
              <a:t>Services and Awards:</a:t>
            </a:r>
            <a:endParaRPr lang="en-US" sz="2000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International reputation in oncology, solid organ and bone marrow transplant and infectious disease treatment, research and education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Regional leader in cardiovascular and neurosciences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American College of Surgeons (ACS) verified Level 1 Trauma Center admitting pediatric and adult patients 24/7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Named Best Hospital in Nebraska for 15 consecutive years by U.S. News &amp; World Report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The Fred &amp; Pamela Buffett Cancer Center is the only National Cancer Institute-designated cancer center in Nebraska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Nebraska Medical Center named one of the World’s Best Specialized Hospitals by Newsweek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Magnet Recognition from the American Nurses Credentialing Center since 2008</a:t>
            </a:r>
          </a:p>
          <a:p>
            <a:pPr marL="285750" indent="-28575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dirty="0"/>
              <a:t>Nebraska’s Safest Companies Award from the National Safety Council for 19 consecutive years</a:t>
            </a:r>
          </a:p>
        </p:txBody>
      </p:sp>
    </p:spTree>
    <p:extLst>
      <p:ext uri="{BB962C8B-B14F-4D97-AF65-F5344CB8AC3E}">
        <p14:creationId xmlns:p14="http://schemas.microsoft.com/office/powerpoint/2010/main" val="1942680430"/>
      </p:ext>
    </p:extLst>
  </p:cSld>
  <p:clrMapOvr>
    <a:masterClrMapping/>
  </p:clrMapOvr>
</p:sld>
</file>

<file path=ppt/theme/theme1.xml><?xml version="1.0" encoding="utf-8"?>
<a:theme xmlns:a="http://schemas.openxmlformats.org/drawingml/2006/main" name="NeMed_Presentation">
  <a:themeElements>
    <a:clrScheme name="NebMed">
      <a:dk1>
        <a:sysClr val="windowText" lastClr="000000"/>
      </a:dk1>
      <a:lt1>
        <a:sysClr val="window" lastClr="FFFFFF"/>
      </a:lt1>
      <a:dk2>
        <a:srgbClr val="303B41"/>
      </a:dk2>
      <a:lt2>
        <a:srgbClr val="DCDDDF"/>
      </a:lt2>
      <a:accent1>
        <a:srgbClr val="AD122A"/>
      </a:accent1>
      <a:accent2>
        <a:srgbClr val="005E63"/>
      </a:accent2>
      <a:accent3>
        <a:srgbClr val="00B2B9"/>
      </a:accent3>
      <a:accent4>
        <a:srgbClr val="A1B426"/>
      </a:accent4>
      <a:accent5>
        <a:srgbClr val="F26721"/>
      </a:accent5>
      <a:accent6>
        <a:srgbClr val="FCB614"/>
      </a:accent6>
      <a:hlink>
        <a:srgbClr val="002957"/>
      </a:hlink>
      <a:folHlink>
        <a:srgbClr val="129D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braska Medicine About Us FY25" id="{83995982-839F-D442-A0CA-2C15CA0072E3}" vid="{FEB1F857-B91C-0E4D-A090-4FECF39457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onent xmlns="8adbdb8a-18f4-4363-96a6-c9bea51512e4" xsi:nil="true"/>
    <LaunchDate xmlns="8adbdb8a-18f4-4363-96a6-c9bea51512e4" xsi:nil="true"/>
    <SharedWithUsers xmlns="3af7b607-6fdc-4fff-b240-9e0c29dd49e8">
      <UserInfo>
        <DisplayName>Baltes, Paul A</DisplayName>
        <AccountId>96</AccountId>
        <AccountType/>
      </UserInfo>
      <UserInfo>
        <DisplayName>Straub, Dawn A</DisplayName>
        <AccountId>799</AccountId>
        <AccountType/>
      </UserInfo>
      <UserInfo>
        <DisplayName>Rogers, Sabrina</DisplayName>
        <AccountId>5239</AccountId>
        <AccountType/>
      </UserInfo>
      <UserInfo>
        <DisplayName>Joekel, Tiffany</DisplayName>
        <AccountId>5588</AccountId>
        <AccountType/>
      </UserInfo>
      <UserInfo>
        <DisplayName>Adcock, Stacie R</DisplayName>
        <AccountId>697</AccountId>
        <AccountType/>
      </UserInfo>
      <UserInfo>
        <DisplayName>Augustine, Sheila A</DisplayName>
        <AccountId>1469</AccountId>
        <AccountType/>
      </UserInfo>
      <UserInfo>
        <DisplayName>Wilson, Taylor</DisplayName>
        <AccountId>38</AccountId>
        <AccountType/>
      </UserInfo>
      <UserInfo>
        <DisplayName>Thomas, Kayla L</DisplayName>
        <AccountId>220</AccountId>
        <AccountType/>
      </UserInfo>
      <UserInfo>
        <DisplayName>Chester, Dan</DisplayName>
        <AccountId>7831</AccountId>
        <AccountType/>
      </UserInfo>
      <UserInfo>
        <DisplayName>Skiermont, Kyle F</DisplayName>
        <AccountId>3463</AccountId>
        <AccountType/>
      </UserInfo>
      <UserInfo>
        <DisplayName>Brackle, Bryce</DisplayName>
        <AccountId>2884</AccountId>
        <AccountType/>
      </UserInfo>
      <UserInfo>
        <DisplayName>Lococo, Frank S</DisplayName>
        <AccountId>24</AccountId>
        <AccountType/>
      </UserInfo>
    </SharedWithUsers>
    <Meeting_x0020_notes xmlns="8adbdb8a-18f4-4363-96a6-c9bea51512e4">true</Meeting_x0020_notes>
    <Tags xmlns="8adbdb8a-18f4-4363-96a6-c9bea51512e4" xsi:nil="true"/>
    <TaxCatchAll xmlns="3af7b607-6fdc-4fff-b240-9e0c29dd49e8" xsi:nil="true"/>
    <lcf76f155ced4ddcb4097134ff3c332f xmlns="8adbdb8a-18f4-4363-96a6-c9bea51512e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AF8FA3DFF954E9454EEB856B16B17" ma:contentTypeVersion="32" ma:contentTypeDescription="Create a new document." ma:contentTypeScope="" ma:versionID="215667e4ad9afc4b9d75a253354c66e6">
  <xsd:schema xmlns:xsd="http://www.w3.org/2001/XMLSchema" xmlns:xs="http://www.w3.org/2001/XMLSchema" xmlns:p="http://schemas.microsoft.com/office/2006/metadata/properties" xmlns:ns2="8adbdb8a-18f4-4363-96a6-c9bea51512e4" xmlns:ns3="3af7b607-6fdc-4fff-b240-9e0c29dd49e8" targetNamespace="http://schemas.microsoft.com/office/2006/metadata/properties" ma:root="true" ma:fieldsID="d1749a1c152a9c5a092c15ebb97a2727" ns2:_="" ns3:_="">
    <xsd:import namespace="8adbdb8a-18f4-4363-96a6-c9bea51512e4"/>
    <xsd:import namespace="3af7b607-6fdc-4fff-b240-9e0c29dd49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LaunchDate" minOccurs="0"/>
                <xsd:element ref="ns2:Component" minOccurs="0"/>
                <xsd:element ref="ns2:MediaLengthInSeconds" minOccurs="0"/>
                <xsd:element ref="ns2:Meeting_x0020_notes" minOccurs="0"/>
                <xsd:element ref="ns2:Tag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bdb8a-18f4-4363-96a6-c9bea51512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aunchDate" ma:index="20" nillable="true" ma:displayName="Launch Date" ma:format="Dropdown" ma:internalName="LaunchDate">
      <xsd:simpleType>
        <xsd:restriction base="dms:Text">
          <xsd:maxLength value="255"/>
        </xsd:restriction>
      </xsd:simpleType>
    </xsd:element>
    <xsd:element name="Component" ma:index="21" nillable="true" ma:displayName="Component" ma:format="Dropdown" ma:internalName="Component">
      <xsd:simpleType>
        <xsd:restriction base="dms:Text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eting_x0020_notes" ma:index="23" nillable="true" ma:displayName="Meeting notes" ma:default="1" ma:internalName="Meeting_x0020_notes">
      <xsd:simpleType>
        <xsd:restriction base="dms:Boolean"/>
      </xsd:simpleType>
    </xsd:element>
    <xsd:element name="Tags" ma:index="24" nillable="true" ma:displayName="Tags" ma:format="Dropdown" ma:internalName="Tags">
      <xsd:simpleType>
        <xsd:union memberTypes="dms:Text">
          <xsd:simpleType>
            <xsd:restriction base="dms:Choice">
              <xsd:enumeration value="SEO"/>
              <xsd:enumeration value="Choice 2"/>
              <xsd:enumeration value="Choice 3"/>
            </xsd:restriction>
          </xsd:simpleType>
        </xsd:un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ea1d4a69-9812-4340-96bf-3c6024019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7b607-6fdc-4fff-b240-9e0c29dd49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03f20226-2186-45a7-966a-d00638f8acd9}" ma:internalName="TaxCatchAll" ma:showField="CatchAllData" ma:web="3af7b607-6fdc-4fff-b240-9e0c29dd49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5ACD1F-5F8E-4294-A567-A6EC9BDA84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DB11FD-8D90-43AB-8829-3EB283ADCB87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af7b607-6fdc-4fff-b240-9e0c29dd49e8"/>
    <ds:schemaRef ds:uri="8adbdb8a-18f4-4363-96a6-c9bea51512e4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6849263-7960-4965-8457-ED2315C8FF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dbdb8a-18f4-4363-96a6-c9bea51512e4"/>
    <ds:schemaRef ds:uri="3af7b607-6fdc-4fff-b240-9e0c29dd49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4a28940-b464-41c3-ba3b-b4fa6665bc05}" enabled="0" method="" siteId="{84a28940-b464-41c3-ba3b-b4fa6665bc0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Nebraska-Medicine-About-Us-FY26</Template>
  <TotalTime>126</TotalTime>
  <Words>366</Words>
  <Application>Microsoft Office PowerPoint</Application>
  <PresentationFormat>On-screen Show (4:3)</PresentationFormat>
  <Paragraphs>69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Arial-BoldMT</vt:lpstr>
      <vt:lpstr>Calibri</vt:lpstr>
      <vt:lpstr>NeMed_Presentation</vt:lpstr>
      <vt:lpstr>About Us</vt:lpstr>
      <vt:lpstr>About Us Continued</vt:lpstr>
      <vt:lpstr>Partnership with the  University of Nebraska Medical Center</vt:lpstr>
      <vt:lpstr>Nebraska Medicine mission,  values, and priorities</vt:lpstr>
      <vt:lpstr>Nebraska Medicine leadership organization chart</vt:lpstr>
      <vt:lpstr>About our services and awards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Evans, Joe</dc:creator>
  <cp:lastModifiedBy>Evans, Joe</cp:lastModifiedBy>
  <cp:revision>17</cp:revision>
  <dcterms:created xsi:type="dcterms:W3CDTF">2026-08-25T20:27:43Z</dcterms:created>
  <dcterms:modified xsi:type="dcterms:W3CDTF">2026-09-15T20:23:45Z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0x010100D8CAF8FA3DFF954E9454EEB856B16B17</vt:lpwstr>
  </property>
  <property fmtid="{D5CDD505-2E9C-101B-9397-08002B2CF9AE}" pid="3" name="AdvertisingRelated?">
    <vt:bool>true</vt:bool>
  </property>
  <property fmtid="{D5CDD505-2E9C-101B-9397-08002B2CF9AE}" pid="4" name="MediaServiceImageTags">
    <vt:lpwstr/>
  </property>
</Properties>
</file>